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2" r:id="rId2"/>
  </p:sldMasterIdLst>
  <p:notesMasterIdLst>
    <p:notesMasterId r:id="rId41"/>
  </p:notesMasterIdLst>
  <p:sldIdLst>
    <p:sldId id="256" r:id="rId3"/>
    <p:sldId id="260" r:id="rId4"/>
    <p:sldId id="323" r:id="rId5"/>
    <p:sldId id="324" r:id="rId6"/>
    <p:sldId id="325" r:id="rId7"/>
    <p:sldId id="326" r:id="rId8"/>
    <p:sldId id="327" r:id="rId9"/>
    <p:sldId id="328" r:id="rId10"/>
    <p:sldId id="330" r:id="rId11"/>
    <p:sldId id="331" r:id="rId12"/>
    <p:sldId id="332" r:id="rId13"/>
    <p:sldId id="333" r:id="rId14"/>
    <p:sldId id="334" r:id="rId15"/>
    <p:sldId id="335" r:id="rId16"/>
    <p:sldId id="336" r:id="rId17"/>
    <p:sldId id="337" r:id="rId18"/>
    <p:sldId id="338" r:id="rId19"/>
    <p:sldId id="339" r:id="rId20"/>
    <p:sldId id="341" r:id="rId21"/>
    <p:sldId id="342" r:id="rId22"/>
    <p:sldId id="343" r:id="rId23"/>
    <p:sldId id="345" r:id="rId24"/>
    <p:sldId id="346" r:id="rId25"/>
    <p:sldId id="347" r:id="rId26"/>
    <p:sldId id="348" r:id="rId27"/>
    <p:sldId id="349" r:id="rId28"/>
    <p:sldId id="350" r:id="rId29"/>
    <p:sldId id="352" r:id="rId30"/>
    <p:sldId id="353" r:id="rId31"/>
    <p:sldId id="354" r:id="rId32"/>
    <p:sldId id="355" r:id="rId33"/>
    <p:sldId id="356" r:id="rId34"/>
    <p:sldId id="357" r:id="rId35"/>
    <p:sldId id="358" r:id="rId36"/>
    <p:sldId id="359" r:id="rId37"/>
    <p:sldId id="360" r:id="rId38"/>
    <p:sldId id="316" r:id="rId39"/>
    <p:sldId id="363"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987" autoAdjust="0"/>
    <p:restoredTop sz="88714" autoAdjust="0"/>
  </p:normalViewPr>
  <p:slideViewPr>
    <p:cSldViewPr snapToGrid="0">
      <p:cViewPr varScale="1">
        <p:scale>
          <a:sx n="80" d="100"/>
          <a:sy n="80" d="100"/>
        </p:scale>
        <p:origin x="786"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1A44D4B-CBF9-4561-8B7A-DDBD1BDB0A0F}" type="datetimeFigureOut">
              <a:rPr lang="es-ES" smtClean="0"/>
              <a:t>07/09/2017</a:t>
            </a:fld>
            <a:endParaRPr lang="es-E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ED6EDB5-A1F8-4937-82BF-DF8B23A498A4}" type="slidenum">
              <a:rPr lang="es-ES" smtClean="0"/>
              <a:t>‹Nº›</a:t>
            </a:fld>
            <a:endParaRPr lang="es-ES"/>
          </a:p>
        </p:txBody>
      </p:sp>
    </p:spTree>
    <p:extLst>
      <p:ext uri="{BB962C8B-B14F-4D97-AF65-F5344CB8AC3E}">
        <p14:creationId xmlns:p14="http://schemas.microsoft.com/office/powerpoint/2010/main" val="1394281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sz="1200" b="0" i="0" kern="1200" dirty="0">
                <a:solidFill>
                  <a:schemeClr val="tx1"/>
                </a:solidFill>
                <a:effectLst/>
                <a:latin typeface="+mn-lt"/>
                <a:ea typeface="+mn-ea"/>
                <a:cs typeface="+mn-cs"/>
              </a:rPr>
              <a:t>Here is an incident in which data was compromised. A system engineer was hired as a contractor by a small telecommunication company to upgrade the operating system and the main application to a higher software version. One of this engineer’s tasks was to set up UNIX scripts to monitor the database. After long hours of implementation and testing, the system went into production. A few months later while the system administrator was browsing through the system logs, he noticed some unusual activities that shocked him. The system had been violated! There had been an intrusion from one specific IP address, and for the last three months it had been causing a huge amount of traffic every night at different hours.</a:t>
            </a:r>
          </a:p>
          <a:p>
            <a:r>
              <a:rPr lang="en-US" sz="1200" b="0" i="0" kern="1200" dirty="0">
                <a:solidFill>
                  <a:schemeClr val="tx1"/>
                </a:solidFill>
                <a:effectLst/>
                <a:latin typeface="+mn-lt"/>
                <a:ea typeface="+mn-ea"/>
                <a:cs typeface="+mn-cs"/>
              </a:rPr>
              <a:t>The system administrators and other engineers in the company spent hours analyzing all logs and finally, with the help of the database administrator, they pinpointed what happened. A hacker broke into the system and somehow got the password to a database account and transferred customer data from two tables in the database, as determined through a trace of spool files that were left behind by the hacker. It was not enough for the operations manager to find out what happened. How did the hacker get the password? Another audit was performed on the machine looking at every single file, examining file permission, date and time stamp, contents, and so forth. The audit was in its sixth straight day when one of the system operators located a file that contained the account name and password for the database. It was a file that the system engineer had created for monitoring the scripts that he had installed. The scripts used this file to look up the user name and password. Not only was the file in plaintext (not encrypted), but also the file permission was set to -</a:t>
            </a:r>
            <a:r>
              <a:rPr lang="en-US" sz="1200" b="0" i="0" kern="1200" dirty="0" err="1">
                <a:solidFill>
                  <a:schemeClr val="tx1"/>
                </a:solidFill>
                <a:effectLst/>
                <a:latin typeface="+mn-lt"/>
                <a:ea typeface="+mn-ea"/>
                <a:cs typeface="+mn-cs"/>
              </a:rPr>
              <a:t>rw</a:t>
            </a:r>
            <a:r>
              <a:rPr lang="en-US" sz="1200" b="0" i="0" kern="1200">
                <a:solidFill>
                  <a:schemeClr val="tx1"/>
                </a:solidFill>
                <a:effectLst/>
                <a:latin typeface="+mn-lt"/>
                <a:ea typeface="+mn-ea"/>
                <a:cs typeface="+mn-cs"/>
              </a:rPr>
              <a:t>-r--r--, which meant that everyone was able to read the file.</a:t>
            </a:r>
          </a:p>
          <a:p>
            <a:endParaRPr lang="es-ES"/>
          </a:p>
        </p:txBody>
      </p:sp>
      <p:sp>
        <p:nvSpPr>
          <p:cNvPr id="4" name="Marcador de número de diapositiva 3"/>
          <p:cNvSpPr>
            <a:spLocks noGrp="1"/>
          </p:cNvSpPr>
          <p:nvPr>
            <p:ph type="sldNum" sz="quarter" idx="10"/>
          </p:nvPr>
        </p:nvSpPr>
        <p:spPr/>
        <p:txBody>
          <a:bodyPr/>
          <a:lstStyle/>
          <a:p>
            <a:fld id="{2ED6EDB5-A1F8-4937-82BF-DF8B23A498A4}" type="slidenum">
              <a:rPr lang="es-ES" smtClean="0"/>
              <a:t>8</a:t>
            </a:fld>
            <a:endParaRPr lang="es-ES"/>
          </a:p>
        </p:txBody>
      </p:sp>
    </p:spTree>
    <p:extLst>
      <p:ext uri="{BB962C8B-B14F-4D97-AF65-F5344CB8AC3E}">
        <p14:creationId xmlns:p14="http://schemas.microsoft.com/office/powerpoint/2010/main" val="27243369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ED6EDB5-A1F8-4937-82BF-DF8B23A498A4}" type="slidenum">
              <a:rPr lang="es-ES" smtClean="0"/>
              <a:t>17</a:t>
            </a:fld>
            <a:endParaRPr lang="es-ES"/>
          </a:p>
        </p:txBody>
      </p:sp>
    </p:spTree>
    <p:extLst>
      <p:ext uri="{BB962C8B-B14F-4D97-AF65-F5344CB8AC3E}">
        <p14:creationId xmlns:p14="http://schemas.microsoft.com/office/powerpoint/2010/main" val="3019496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ED6EDB5-A1F8-4937-82BF-DF8B23A498A4}" type="slidenum">
              <a:rPr lang="es-ES" smtClean="0"/>
              <a:t>18</a:t>
            </a:fld>
            <a:endParaRPr lang="es-ES"/>
          </a:p>
        </p:txBody>
      </p:sp>
    </p:spTree>
    <p:extLst>
      <p:ext uri="{BB962C8B-B14F-4D97-AF65-F5344CB8AC3E}">
        <p14:creationId xmlns:p14="http://schemas.microsoft.com/office/powerpoint/2010/main" val="39716963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ED6EDB5-A1F8-4937-82BF-DF8B23A498A4}" type="slidenum">
              <a:rPr lang="es-ES" smtClean="0"/>
              <a:t>19</a:t>
            </a:fld>
            <a:endParaRPr lang="es-ES"/>
          </a:p>
        </p:txBody>
      </p:sp>
    </p:spTree>
    <p:extLst>
      <p:ext uri="{BB962C8B-B14F-4D97-AF65-F5344CB8AC3E}">
        <p14:creationId xmlns:p14="http://schemas.microsoft.com/office/powerpoint/2010/main" val="12286827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ED6EDB5-A1F8-4937-82BF-DF8B23A498A4}" type="slidenum">
              <a:rPr lang="es-ES" smtClean="0"/>
              <a:t>20</a:t>
            </a:fld>
            <a:endParaRPr lang="es-ES"/>
          </a:p>
        </p:txBody>
      </p:sp>
    </p:spTree>
    <p:extLst>
      <p:ext uri="{BB962C8B-B14F-4D97-AF65-F5344CB8AC3E}">
        <p14:creationId xmlns:p14="http://schemas.microsoft.com/office/powerpoint/2010/main" val="40766989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ED6EDB5-A1F8-4937-82BF-DF8B23A498A4}" type="slidenum">
              <a:rPr lang="es-ES" smtClean="0"/>
              <a:t>21</a:t>
            </a:fld>
            <a:endParaRPr lang="es-ES"/>
          </a:p>
        </p:txBody>
      </p:sp>
    </p:spTree>
    <p:extLst>
      <p:ext uri="{BB962C8B-B14F-4D97-AF65-F5344CB8AC3E}">
        <p14:creationId xmlns:p14="http://schemas.microsoft.com/office/powerpoint/2010/main" val="23022097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ED6EDB5-A1F8-4937-82BF-DF8B23A498A4}" type="slidenum">
              <a:rPr lang="es-ES" smtClean="0"/>
              <a:t>22</a:t>
            </a:fld>
            <a:endParaRPr lang="es-ES"/>
          </a:p>
        </p:txBody>
      </p:sp>
    </p:spTree>
    <p:extLst>
      <p:ext uri="{BB962C8B-B14F-4D97-AF65-F5344CB8AC3E}">
        <p14:creationId xmlns:p14="http://schemas.microsoft.com/office/powerpoint/2010/main" val="37901307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ED6EDB5-A1F8-4937-82BF-DF8B23A498A4}" type="slidenum">
              <a:rPr lang="es-ES" smtClean="0"/>
              <a:t>23</a:t>
            </a:fld>
            <a:endParaRPr lang="es-ES"/>
          </a:p>
        </p:txBody>
      </p:sp>
    </p:spTree>
    <p:extLst>
      <p:ext uri="{BB962C8B-B14F-4D97-AF65-F5344CB8AC3E}">
        <p14:creationId xmlns:p14="http://schemas.microsoft.com/office/powerpoint/2010/main" val="28232916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ED6EDB5-A1F8-4937-82BF-DF8B23A498A4}" type="slidenum">
              <a:rPr lang="es-ES" smtClean="0"/>
              <a:t>24</a:t>
            </a:fld>
            <a:endParaRPr lang="es-ES"/>
          </a:p>
        </p:txBody>
      </p:sp>
    </p:spTree>
    <p:extLst>
      <p:ext uri="{BB962C8B-B14F-4D97-AF65-F5344CB8AC3E}">
        <p14:creationId xmlns:p14="http://schemas.microsoft.com/office/powerpoint/2010/main" val="28765182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ED6EDB5-A1F8-4937-82BF-DF8B23A498A4}" type="slidenum">
              <a:rPr lang="es-ES" smtClean="0"/>
              <a:t>25</a:t>
            </a:fld>
            <a:endParaRPr lang="es-ES"/>
          </a:p>
        </p:txBody>
      </p:sp>
    </p:spTree>
    <p:extLst>
      <p:ext uri="{BB962C8B-B14F-4D97-AF65-F5344CB8AC3E}">
        <p14:creationId xmlns:p14="http://schemas.microsoft.com/office/powerpoint/2010/main" val="30643269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ED6EDB5-A1F8-4937-82BF-DF8B23A498A4}" type="slidenum">
              <a:rPr lang="es-ES" smtClean="0"/>
              <a:t>26</a:t>
            </a:fld>
            <a:endParaRPr lang="es-ES"/>
          </a:p>
        </p:txBody>
      </p:sp>
    </p:spTree>
    <p:extLst>
      <p:ext uri="{BB962C8B-B14F-4D97-AF65-F5344CB8AC3E}">
        <p14:creationId xmlns:p14="http://schemas.microsoft.com/office/powerpoint/2010/main" val="42325439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ED6EDB5-A1F8-4937-82BF-DF8B23A498A4}" type="slidenum">
              <a:rPr lang="es-ES" smtClean="0"/>
              <a:t>9</a:t>
            </a:fld>
            <a:endParaRPr lang="es-ES"/>
          </a:p>
        </p:txBody>
      </p:sp>
    </p:spTree>
    <p:extLst>
      <p:ext uri="{BB962C8B-B14F-4D97-AF65-F5344CB8AC3E}">
        <p14:creationId xmlns:p14="http://schemas.microsoft.com/office/powerpoint/2010/main" val="313662301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ED6EDB5-A1F8-4937-82BF-DF8B23A498A4}" type="slidenum">
              <a:rPr lang="es-ES" smtClean="0"/>
              <a:t>27</a:t>
            </a:fld>
            <a:endParaRPr lang="es-ES"/>
          </a:p>
        </p:txBody>
      </p:sp>
    </p:spTree>
    <p:extLst>
      <p:ext uri="{BB962C8B-B14F-4D97-AF65-F5344CB8AC3E}">
        <p14:creationId xmlns:p14="http://schemas.microsoft.com/office/powerpoint/2010/main" val="119381838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ED6EDB5-A1F8-4937-82BF-DF8B23A498A4}" type="slidenum">
              <a:rPr lang="es-ES" smtClean="0"/>
              <a:t>28</a:t>
            </a:fld>
            <a:endParaRPr lang="es-ES"/>
          </a:p>
        </p:txBody>
      </p:sp>
    </p:spTree>
    <p:extLst>
      <p:ext uri="{BB962C8B-B14F-4D97-AF65-F5344CB8AC3E}">
        <p14:creationId xmlns:p14="http://schemas.microsoft.com/office/powerpoint/2010/main" val="23502409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ED6EDB5-A1F8-4937-82BF-DF8B23A498A4}" type="slidenum">
              <a:rPr lang="es-ES" smtClean="0"/>
              <a:t>29</a:t>
            </a:fld>
            <a:endParaRPr lang="es-ES"/>
          </a:p>
        </p:txBody>
      </p:sp>
    </p:spTree>
    <p:extLst>
      <p:ext uri="{BB962C8B-B14F-4D97-AF65-F5344CB8AC3E}">
        <p14:creationId xmlns:p14="http://schemas.microsoft.com/office/powerpoint/2010/main" val="311935221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ED6EDB5-A1F8-4937-82BF-DF8B23A498A4}" type="slidenum">
              <a:rPr lang="es-ES" smtClean="0"/>
              <a:t>30</a:t>
            </a:fld>
            <a:endParaRPr lang="es-ES"/>
          </a:p>
        </p:txBody>
      </p:sp>
    </p:spTree>
    <p:extLst>
      <p:ext uri="{BB962C8B-B14F-4D97-AF65-F5344CB8AC3E}">
        <p14:creationId xmlns:p14="http://schemas.microsoft.com/office/powerpoint/2010/main" val="22289450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ED6EDB5-A1F8-4937-82BF-DF8B23A498A4}" type="slidenum">
              <a:rPr lang="es-ES" smtClean="0"/>
              <a:t>31</a:t>
            </a:fld>
            <a:endParaRPr lang="es-ES"/>
          </a:p>
        </p:txBody>
      </p:sp>
    </p:spTree>
    <p:extLst>
      <p:ext uri="{BB962C8B-B14F-4D97-AF65-F5344CB8AC3E}">
        <p14:creationId xmlns:p14="http://schemas.microsoft.com/office/powerpoint/2010/main" val="22359658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sz="1200" b="0" i="0" kern="1200" dirty="0">
                <a:solidFill>
                  <a:schemeClr val="tx1"/>
                </a:solidFill>
                <a:effectLst/>
                <a:latin typeface="+mn-lt"/>
                <a:ea typeface="+mn-ea"/>
                <a:cs typeface="+mn-cs"/>
              </a:rPr>
              <a:t>An Oracle database developer was hired to work on back office modules for a well-known department store. This developer was responsible for writing PL/SQL code to implement business rules and other processing logic. Several weeks later, the application went into production without any issues or hiccups. A few months after that, this developer was laid off because of the downturn of the economy. Although the developer had left the scene, his presence would be felt for months to come.</a:t>
            </a:r>
          </a:p>
          <a:p>
            <a:r>
              <a:rPr lang="en-US" sz="1200" b="0" i="0" kern="1200" dirty="0">
                <a:solidFill>
                  <a:schemeClr val="tx1"/>
                </a:solidFill>
                <a:effectLst/>
                <a:latin typeface="+mn-lt"/>
                <a:ea typeface="+mn-ea"/>
                <a:cs typeface="+mn-cs"/>
              </a:rPr>
              <a:t>Before long, the department store started to get complaints from customers about credit card charges that were incurred without their knowledge. The fraud office of the department store investigated these complaints and soon verified that the customers’ complaints were valid. A memo was issued to all employees in every department to be on the watch for any suspicious activity. In addition, a special meeting was held by the information technology group to talk about ways to monitor and audit all database activities. The meeting resulted in the creation of an internal audit group made up of three database engineers.</a:t>
            </a:r>
          </a:p>
          <a:p>
            <a:r>
              <a:rPr lang="en-US" sz="1200" b="0" i="0" kern="1200" dirty="0">
                <a:solidFill>
                  <a:schemeClr val="tx1"/>
                </a:solidFill>
                <a:effectLst/>
                <a:latin typeface="+mn-lt"/>
                <a:ea typeface="+mn-ea"/>
                <a:cs typeface="+mn-cs"/>
              </a:rPr>
              <a:t>After a thorough investigation, the group came across a module within a PL/SQL package that sent e-mail to an ambiguous address. This module created and sent a report listing all customer and credit data for 20 customers. Also, the module was scheduled to run every week via the Oracle job scheduler, DBMS_JOB.</a:t>
            </a:r>
          </a:p>
          <a:p>
            <a:r>
              <a:rPr lang="en-US" sz="1200" b="0" i="0" kern="1200" dirty="0">
                <a:solidFill>
                  <a:schemeClr val="tx1"/>
                </a:solidFill>
                <a:effectLst/>
                <a:latin typeface="+mn-lt"/>
                <a:ea typeface="+mn-ea"/>
                <a:cs typeface="+mn-cs"/>
              </a:rPr>
              <a:t>This did happen, and it could happen to other companies that do not follow stringent security procedures to secure data. In the case above, system operations failed to monitor the activities of the e-mail server where the database resided. In addition, the database administration team failed to examine the PL/SQL code to get an idea of what the code was doing. The developer team failed to review the code submitted by the database developer. The whole system development process failed because it did not have security checks and controls to catch this mishap before it occurred.</a:t>
            </a:r>
          </a:p>
          <a:p>
            <a:endParaRPr lang="es-ES" dirty="0"/>
          </a:p>
        </p:txBody>
      </p:sp>
      <p:sp>
        <p:nvSpPr>
          <p:cNvPr id="4" name="Marcador de número de diapositiva 3"/>
          <p:cNvSpPr>
            <a:spLocks noGrp="1"/>
          </p:cNvSpPr>
          <p:nvPr>
            <p:ph type="sldNum" sz="quarter" idx="10"/>
          </p:nvPr>
        </p:nvSpPr>
        <p:spPr/>
        <p:txBody>
          <a:bodyPr/>
          <a:lstStyle/>
          <a:p>
            <a:fld id="{2ED6EDB5-A1F8-4937-82BF-DF8B23A498A4}" type="slidenum">
              <a:rPr lang="es-ES" smtClean="0"/>
              <a:t>32</a:t>
            </a:fld>
            <a:endParaRPr lang="es-ES"/>
          </a:p>
        </p:txBody>
      </p:sp>
    </p:spTree>
    <p:extLst>
      <p:ext uri="{BB962C8B-B14F-4D97-AF65-F5344CB8AC3E}">
        <p14:creationId xmlns:p14="http://schemas.microsoft.com/office/powerpoint/2010/main" val="299927299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ED6EDB5-A1F8-4937-82BF-DF8B23A498A4}" type="slidenum">
              <a:rPr lang="es-ES" smtClean="0"/>
              <a:t>33</a:t>
            </a:fld>
            <a:endParaRPr lang="es-ES"/>
          </a:p>
        </p:txBody>
      </p:sp>
    </p:spTree>
    <p:extLst>
      <p:ext uri="{BB962C8B-B14F-4D97-AF65-F5344CB8AC3E}">
        <p14:creationId xmlns:p14="http://schemas.microsoft.com/office/powerpoint/2010/main" val="383942301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ED6EDB5-A1F8-4937-82BF-DF8B23A498A4}" type="slidenum">
              <a:rPr lang="es-ES" smtClean="0"/>
              <a:t>34</a:t>
            </a:fld>
            <a:endParaRPr lang="es-ES"/>
          </a:p>
        </p:txBody>
      </p:sp>
    </p:spTree>
    <p:extLst>
      <p:ext uri="{BB962C8B-B14F-4D97-AF65-F5344CB8AC3E}">
        <p14:creationId xmlns:p14="http://schemas.microsoft.com/office/powerpoint/2010/main" val="353640978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ED6EDB5-A1F8-4937-82BF-DF8B23A498A4}" type="slidenum">
              <a:rPr lang="es-ES" smtClean="0"/>
              <a:t>35</a:t>
            </a:fld>
            <a:endParaRPr lang="es-ES"/>
          </a:p>
        </p:txBody>
      </p:sp>
    </p:spTree>
    <p:extLst>
      <p:ext uri="{BB962C8B-B14F-4D97-AF65-F5344CB8AC3E}">
        <p14:creationId xmlns:p14="http://schemas.microsoft.com/office/powerpoint/2010/main" val="60071763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ED6EDB5-A1F8-4937-82BF-DF8B23A498A4}" type="slidenum">
              <a:rPr lang="es-ES" smtClean="0"/>
              <a:t>36</a:t>
            </a:fld>
            <a:endParaRPr lang="es-ES"/>
          </a:p>
        </p:txBody>
      </p:sp>
    </p:spTree>
    <p:extLst>
      <p:ext uri="{BB962C8B-B14F-4D97-AF65-F5344CB8AC3E}">
        <p14:creationId xmlns:p14="http://schemas.microsoft.com/office/powerpoint/2010/main" val="21467373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ED6EDB5-A1F8-4937-82BF-DF8B23A498A4}" type="slidenum">
              <a:rPr lang="es-ES" smtClean="0"/>
              <a:t>10</a:t>
            </a:fld>
            <a:endParaRPr lang="es-ES"/>
          </a:p>
        </p:txBody>
      </p:sp>
    </p:spTree>
    <p:extLst>
      <p:ext uri="{BB962C8B-B14F-4D97-AF65-F5344CB8AC3E}">
        <p14:creationId xmlns:p14="http://schemas.microsoft.com/office/powerpoint/2010/main" val="131552093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effectLst/>
            </a:endParaRPr>
          </a:p>
          <a:p>
            <a:endParaRPr lang="es-ES" dirty="0"/>
          </a:p>
        </p:txBody>
      </p:sp>
      <p:sp>
        <p:nvSpPr>
          <p:cNvPr id="4" name="Marcador de número de diapositiva 3"/>
          <p:cNvSpPr>
            <a:spLocks noGrp="1"/>
          </p:cNvSpPr>
          <p:nvPr>
            <p:ph type="sldNum" sz="quarter" idx="10"/>
          </p:nvPr>
        </p:nvSpPr>
        <p:spPr/>
        <p:txBody>
          <a:bodyPr/>
          <a:lstStyle/>
          <a:p>
            <a:fld id="{2ED6EDB5-A1F8-4937-82BF-DF8B23A498A4}" type="slidenum">
              <a:rPr lang="es-ES" smtClean="0"/>
              <a:t>37</a:t>
            </a:fld>
            <a:endParaRPr lang="es-ES"/>
          </a:p>
        </p:txBody>
      </p:sp>
    </p:spTree>
    <p:extLst>
      <p:ext uri="{BB962C8B-B14F-4D97-AF65-F5344CB8AC3E}">
        <p14:creationId xmlns:p14="http://schemas.microsoft.com/office/powerpoint/2010/main" val="414162759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effectLst/>
            </a:endParaRPr>
          </a:p>
          <a:p>
            <a:endParaRPr lang="es-ES" u="sng" dirty="0"/>
          </a:p>
        </p:txBody>
      </p:sp>
      <p:sp>
        <p:nvSpPr>
          <p:cNvPr id="4" name="Marcador de número de diapositiva 3"/>
          <p:cNvSpPr>
            <a:spLocks noGrp="1"/>
          </p:cNvSpPr>
          <p:nvPr>
            <p:ph type="sldNum" sz="quarter" idx="10"/>
          </p:nvPr>
        </p:nvSpPr>
        <p:spPr/>
        <p:txBody>
          <a:bodyPr/>
          <a:lstStyle/>
          <a:p>
            <a:fld id="{2ED6EDB5-A1F8-4937-82BF-DF8B23A498A4}" type="slidenum">
              <a:rPr lang="es-ES" smtClean="0"/>
              <a:t>38</a:t>
            </a:fld>
            <a:endParaRPr lang="es-ES"/>
          </a:p>
        </p:txBody>
      </p:sp>
    </p:spTree>
    <p:extLst>
      <p:ext uri="{BB962C8B-B14F-4D97-AF65-F5344CB8AC3E}">
        <p14:creationId xmlns:p14="http://schemas.microsoft.com/office/powerpoint/2010/main" val="34334766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sz="1200" b="0" i="0" kern="1200" dirty="0">
                <a:solidFill>
                  <a:schemeClr val="tx1"/>
                </a:solidFill>
                <a:effectLst/>
                <a:latin typeface="+mn-lt"/>
                <a:ea typeface="+mn-ea"/>
                <a:cs typeface="+mn-cs"/>
              </a:rPr>
              <a:t>Steve is a production Oracle DBA for a regional chain of retail stores. He is responsible for administering over 20 database applications. He is part of a team of three database administrators and a database manager. One of his weekly tasks is to refresh the QA (quality assurance) database. Because the database is not large, Steve uses the Oracle export and import utilities. The process goes like this—On Sunday a scheduled job performs a full export of the database. The generated file from the export utility is transferred to the host machine where the QA database resides, and then it is imported.</a:t>
            </a:r>
          </a:p>
          <a:p>
            <a:r>
              <a:rPr lang="en-US" sz="1200" b="0" i="0" kern="1200" dirty="0">
                <a:solidFill>
                  <a:schemeClr val="tx1"/>
                </a:solidFill>
                <a:effectLst/>
                <a:latin typeface="+mn-lt"/>
                <a:ea typeface="+mn-ea"/>
                <a:cs typeface="+mn-cs"/>
              </a:rPr>
              <a:t>One day Steve was summoned to an urgent meeting held by the chief technology officer (CTO). To Steve’s surprise, the only people attending the meeting were his manager, the system manager, and the security director. Steve’s anxiety and curiosity about the meeting made him uncomfortable. The CTO opened the meeting by talking about the refresh process that takes place every week and explained that it was necessary to change it because a violation was detected and fortunately prevented. One of the developers who had access to the machine and to the file was able to copy the file and transfer it to his home computer. The developer’s intention was to be able to work from home, not to compromise the privacy of the company data.</a:t>
            </a:r>
          </a:p>
          <a:p>
            <a:r>
              <a:rPr lang="en-US" sz="1200" b="0" i="0" kern="1200" dirty="0">
                <a:solidFill>
                  <a:schemeClr val="tx1"/>
                </a:solidFill>
                <a:effectLst/>
                <a:latin typeface="+mn-lt"/>
                <a:ea typeface="+mn-ea"/>
                <a:cs typeface="+mn-cs"/>
              </a:rPr>
              <a:t>This sort of “innocent” security breach happens all too frequently in organizations of all sizes and types. Who is responsible for protecting this process? Everyone is responsible. What could’ve happened if this violation had not been detected? Data integrity and confidentiality could have been compromised, which is a major security violation. How can you protect this process from being violated again? This section presents best practices that you can adopt to secure file-transferring tasks.</a:t>
            </a:r>
          </a:p>
          <a:p>
            <a:endParaRPr lang="es-ES" dirty="0"/>
          </a:p>
        </p:txBody>
      </p:sp>
      <p:sp>
        <p:nvSpPr>
          <p:cNvPr id="4" name="Marcador de número de diapositiva 3"/>
          <p:cNvSpPr>
            <a:spLocks noGrp="1"/>
          </p:cNvSpPr>
          <p:nvPr>
            <p:ph type="sldNum" sz="quarter" idx="10"/>
          </p:nvPr>
        </p:nvSpPr>
        <p:spPr/>
        <p:txBody>
          <a:bodyPr/>
          <a:lstStyle/>
          <a:p>
            <a:fld id="{2ED6EDB5-A1F8-4937-82BF-DF8B23A498A4}" type="slidenum">
              <a:rPr lang="es-ES" smtClean="0"/>
              <a:t>11</a:t>
            </a:fld>
            <a:endParaRPr lang="es-ES"/>
          </a:p>
        </p:txBody>
      </p:sp>
    </p:spTree>
    <p:extLst>
      <p:ext uri="{BB962C8B-B14F-4D97-AF65-F5344CB8AC3E}">
        <p14:creationId xmlns:p14="http://schemas.microsoft.com/office/powerpoint/2010/main" val="14576912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ED6EDB5-A1F8-4937-82BF-DF8B23A498A4}" type="slidenum">
              <a:rPr lang="es-ES" smtClean="0"/>
              <a:t>12</a:t>
            </a:fld>
            <a:endParaRPr lang="es-ES"/>
          </a:p>
        </p:txBody>
      </p:sp>
    </p:spTree>
    <p:extLst>
      <p:ext uri="{BB962C8B-B14F-4D97-AF65-F5344CB8AC3E}">
        <p14:creationId xmlns:p14="http://schemas.microsoft.com/office/powerpoint/2010/main" val="13703774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ED6EDB5-A1F8-4937-82BF-DF8B23A498A4}" type="slidenum">
              <a:rPr lang="es-ES" smtClean="0"/>
              <a:t>13</a:t>
            </a:fld>
            <a:endParaRPr lang="es-ES"/>
          </a:p>
        </p:txBody>
      </p:sp>
    </p:spTree>
    <p:extLst>
      <p:ext uri="{BB962C8B-B14F-4D97-AF65-F5344CB8AC3E}">
        <p14:creationId xmlns:p14="http://schemas.microsoft.com/office/powerpoint/2010/main" val="12037780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ED6EDB5-A1F8-4937-82BF-DF8B23A498A4}" type="slidenum">
              <a:rPr lang="es-ES" smtClean="0"/>
              <a:t>14</a:t>
            </a:fld>
            <a:endParaRPr lang="es-ES"/>
          </a:p>
        </p:txBody>
      </p:sp>
    </p:spTree>
    <p:extLst>
      <p:ext uri="{BB962C8B-B14F-4D97-AF65-F5344CB8AC3E}">
        <p14:creationId xmlns:p14="http://schemas.microsoft.com/office/powerpoint/2010/main" val="16177720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ED6EDB5-A1F8-4937-82BF-DF8B23A498A4}" type="slidenum">
              <a:rPr lang="es-ES" smtClean="0"/>
              <a:t>15</a:t>
            </a:fld>
            <a:endParaRPr lang="es-ES"/>
          </a:p>
        </p:txBody>
      </p:sp>
    </p:spTree>
    <p:extLst>
      <p:ext uri="{BB962C8B-B14F-4D97-AF65-F5344CB8AC3E}">
        <p14:creationId xmlns:p14="http://schemas.microsoft.com/office/powerpoint/2010/main" val="17191025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ED6EDB5-A1F8-4937-82BF-DF8B23A498A4}" type="slidenum">
              <a:rPr lang="es-ES" smtClean="0"/>
              <a:t>16</a:t>
            </a:fld>
            <a:endParaRPr lang="es-ES"/>
          </a:p>
        </p:txBody>
      </p:sp>
    </p:spTree>
    <p:extLst>
      <p:ext uri="{BB962C8B-B14F-4D97-AF65-F5344CB8AC3E}">
        <p14:creationId xmlns:p14="http://schemas.microsoft.com/office/powerpoint/2010/main" val="13004297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4530"/>
            <a:ext cx="9144000" cy="2387600"/>
          </a:xfrm>
        </p:spPr>
        <p:txBody>
          <a:bodyPr anchor="b">
            <a:normAutofit/>
          </a:bodyPr>
          <a:lstStyle>
            <a:lvl1pPr algn="ctr">
              <a:defRPr sz="6000"/>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524000" y="3602038"/>
            <a:ext cx="9144000" cy="1655762"/>
          </a:xfrm>
        </p:spPr>
        <p:txBody>
          <a:bodyPr>
            <a:normAutofit/>
          </a:bodyPr>
          <a:lstStyle>
            <a:lvl1pPr marL="0" indent="0" algn="ctr">
              <a:buNone/>
              <a:defRPr sz="2400">
                <a:solidFill>
                  <a:schemeClr val="tx1">
                    <a:lumMod val="75000"/>
                    <a:lumOff val="25000"/>
                  </a:schemeClr>
                </a:solidFill>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s-ES"/>
              <a:t>Haga clic para editar el estilo de subtítulo del patrón</a:t>
            </a:r>
            <a:endParaRPr lang="en-US" dirty="0"/>
          </a:p>
        </p:txBody>
      </p:sp>
      <p:sp>
        <p:nvSpPr>
          <p:cNvPr id="4" name="Date Placeholder 3"/>
          <p:cNvSpPr>
            <a:spLocks noGrp="1"/>
          </p:cNvSpPr>
          <p:nvPr>
            <p:ph type="dt" sz="half" idx="10"/>
          </p:nvPr>
        </p:nvSpPr>
        <p:spPr/>
        <p:txBody>
          <a:bodyPr/>
          <a:lstStyle/>
          <a:p>
            <a:fld id="{BA6F75B3-24D3-41A6-83E4-A83039358631}" type="datetimeFigureOut">
              <a:rPr lang="es-ES" smtClean="0"/>
              <a:t>07/09/2017</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8A58774A-D098-45B5-8825-3694B0A047F8}" type="slidenum">
              <a:rPr lang="es-ES" smtClean="0"/>
              <a:t>‹Nº›</a:t>
            </a:fld>
            <a:endParaRPr lang="es-ES"/>
          </a:p>
        </p:txBody>
      </p:sp>
    </p:spTree>
    <p:extLst>
      <p:ext uri="{BB962C8B-B14F-4D97-AF65-F5344CB8AC3E}">
        <p14:creationId xmlns:p14="http://schemas.microsoft.com/office/powerpoint/2010/main" val="3965318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a:p>
        </p:txBody>
      </p:sp>
      <p:sp>
        <p:nvSpPr>
          <p:cNvPr id="3" name="Vertical Text Placeholder 2"/>
          <p:cNvSpPr>
            <a:spLocks noGrp="1"/>
          </p:cNvSpPr>
          <p:nvPr>
            <p:ph type="body" orient="vert" idx="1"/>
          </p:nvPr>
        </p:nvSpPr>
        <p:spPr/>
        <p:txBody>
          <a:bodyPr vert="eaVe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BA6F75B3-24D3-41A6-83E4-A83039358631}" type="datetimeFigureOut">
              <a:rPr lang="es-ES" smtClean="0"/>
              <a:t>07/09/2017</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8A58774A-D098-45B5-8825-3694B0A047F8}" type="slidenum">
              <a:rPr lang="es-ES" smtClean="0"/>
              <a:t>‹Nº›</a:t>
            </a:fld>
            <a:endParaRPr lang="es-ES"/>
          </a:p>
        </p:txBody>
      </p:sp>
    </p:spTree>
    <p:extLst>
      <p:ext uri="{BB962C8B-B14F-4D97-AF65-F5344CB8AC3E}">
        <p14:creationId xmlns:p14="http://schemas.microsoft.com/office/powerpoint/2010/main" val="13287533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0362"/>
            <a:ext cx="2628900" cy="5811838"/>
          </a:xfrm>
        </p:spPr>
        <p:txBody>
          <a:bodyPr vert="eaVert"/>
          <a:lstStyle/>
          <a:p>
            <a:r>
              <a:rPr lang="es-ES"/>
              <a:t>Haga clic para modificar el estilo de título del patrón</a:t>
            </a:r>
            <a:endParaRPr lang="en-US"/>
          </a:p>
        </p:txBody>
      </p:sp>
      <p:sp>
        <p:nvSpPr>
          <p:cNvPr id="3" name="Vertical Text Placeholder 2"/>
          <p:cNvSpPr>
            <a:spLocks noGrp="1"/>
          </p:cNvSpPr>
          <p:nvPr>
            <p:ph type="body" orient="vert" idx="1"/>
          </p:nvPr>
        </p:nvSpPr>
        <p:spPr>
          <a:xfrm>
            <a:off x="838200" y="360362"/>
            <a:ext cx="7734300" cy="5811837"/>
          </a:xfrm>
        </p:spPr>
        <p:txBody>
          <a:bodyPr vert="eaVe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Date Placeholder 3"/>
          <p:cNvSpPr>
            <a:spLocks noGrp="1"/>
          </p:cNvSpPr>
          <p:nvPr>
            <p:ph type="dt" sz="half" idx="10"/>
          </p:nvPr>
        </p:nvSpPr>
        <p:spPr/>
        <p:txBody>
          <a:bodyPr/>
          <a:lstStyle/>
          <a:p>
            <a:fld id="{BA6F75B3-24D3-41A6-83E4-A83039358631}" type="datetimeFigureOut">
              <a:rPr lang="es-ES" smtClean="0"/>
              <a:t>07/09/2017</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8A58774A-D098-45B5-8825-3694B0A047F8}" type="slidenum">
              <a:rPr lang="es-ES" smtClean="0"/>
              <a:t>‹Nº›</a:t>
            </a:fld>
            <a:endParaRPr lang="es-ES"/>
          </a:p>
        </p:txBody>
      </p:sp>
    </p:spTree>
    <p:extLst>
      <p:ext uri="{BB962C8B-B14F-4D97-AF65-F5344CB8AC3E}">
        <p14:creationId xmlns:p14="http://schemas.microsoft.com/office/powerpoint/2010/main" val="136234696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editar el estilo de subtítulo del patrón</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BA6F75B3-24D3-41A6-83E4-A83039358631}" type="datetimeFigureOut">
              <a:rPr lang="es-ES" smtClean="0"/>
              <a:t>07/09/2017</a:t>
            </a:fld>
            <a:endParaRPr lang="es-ES"/>
          </a:p>
        </p:txBody>
      </p:sp>
      <p:sp>
        <p:nvSpPr>
          <p:cNvPr id="5" name="Footer Placeholder 4"/>
          <p:cNvSpPr>
            <a:spLocks noGrp="1"/>
          </p:cNvSpPr>
          <p:nvPr>
            <p:ph type="ftr" sz="quarter" idx="11"/>
          </p:nvPr>
        </p:nvSpPr>
        <p:spPr>
          <a:xfrm>
            <a:off x="1876424" y="5410201"/>
            <a:ext cx="5124886" cy="365125"/>
          </a:xfrm>
        </p:spPr>
        <p:txBody>
          <a:bodyPr/>
          <a:lstStyle/>
          <a:p>
            <a:endParaRPr lang="es-ES"/>
          </a:p>
        </p:txBody>
      </p:sp>
      <p:sp>
        <p:nvSpPr>
          <p:cNvPr id="6" name="Slide Number Placeholder 5"/>
          <p:cNvSpPr>
            <a:spLocks noGrp="1"/>
          </p:cNvSpPr>
          <p:nvPr>
            <p:ph type="sldNum" sz="quarter" idx="12"/>
          </p:nvPr>
        </p:nvSpPr>
        <p:spPr>
          <a:xfrm>
            <a:off x="9896911" y="5410199"/>
            <a:ext cx="771089" cy="365125"/>
          </a:xfrm>
        </p:spPr>
        <p:txBody>
          <a:bodyPr/>
          <a:lstStyle/>
          <a:p>
            <a:fld id="{8A58774A-D098-45B5-8825-3694B0A047F8}" type="slidenum">
              <a:rPr lang="es-ES" smtClean="0"/>
              <a:t>‹Nº›</a:t>
            </a:fld>
            <a:endParaRPr lang="es-ES"/>
          </a:p>
        </p:txBody>
      </p:sp>
    </p:spTree>
    <p:extLst>
      <p:ext uri="{BB962C8B-B14F-4D97-AF65-F5344CB8AC3E}">
        <p14:creationId xmlns:p14="http://schemas.microsoft.com/office/powerpoint/2010/main" val="20168262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BA6F75B3-24D3-41A6-83E4-A83039358631}" type="datetimeFigureOut">
              <a:rPr lang="es-ES" smtClean="0"/>
              <a:t>07/09/2017</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8A58774A-D098-45B5-8825-3694B0A047F8}" type="slidenum">
              <a:rPr lang="es-ES" smtClean="0"/>
              <a:t>‹Nº›</a:t>
            </a:fld>
            <a:endParaRPr lang="es-ES"/>
          </a:p>
        </p:txBody>
      </p:sp>
    </p:spTree>
    <p:extLst>
      <p:ext uri="{BB962C8B-B14F-4D97-AF65-F5344CB8AC3E}">
        <p14:creationId xmlns:p14="http://schemas.microsoft.com/office/powerpoint/2010/main" val="99205691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Editar el estilo de texto del patrón</a:t>
            </a:r>
          </a:p>
        </p:txBody>
      </p:sp>
      <p:sp>
        <p:nvSpPr>
          <p:cNvPr id="4" name="Date Placeholder 3"/>
          <p:cNvSpPr>
            <a:spLocks noGrp="1"/>
          </p:cNvSpPr>
          <p:nvPr>
            <p:ph type="dt" sz="half" idx="10"/>
          </p:nvPr>
        </p:nvSpPr>
        <p:spPr/>
        <p:txBody>
          <a:bodyPr/>
          <a:lstStyle/>
          <a:p>
            <a:fld id="{BA6F75B3-24D3-41A6-83E4-A83039358631}" type="datetimeFigureOut">
              <a:rPr lang="es-ES" smtClean="0"/>
              <a:t>07/09/2017</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8A58774A-D098-45B5-8825-3694B0A047F8}" type="slidenum">
              <a:rPr lang="es-ES" smtClean="0"/>
              <a:t>‹Nº›</a:t>
            </a:fld>
            <a:endParaRPr lang="es-ES"/>
          </a:p>
        </p:txBody>
      </p:sp>
    </p:spTree>
    <p:extLst>
      <p:ext uri="{BB962C8B-B14F-4D97-AF65-F5344CB8AC3E}">
        <p14:creationId xmlns:p14="http://schemas.microsoft.com/office/powerpoint/2010/main" val="17017240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BA6F75B3-24D3-41A6-83E4-A83039358631}" type="datetimeFigureOut">
              <a:rPr lang="es-ES" smtClean="0"/>
              <a:t>07/09/2017</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8A58774A-D098-45B5-8825-3694B0A047F8}" type="slidenum">
              <a:rPr lang="es-ES" smtClean="0"/>
              <a:t>‹Nº›</a:t>
            </a:fld>
            <a:endParaRPr lang="es-ES"/>
          </a:p>
        </p:txBody>
      </p:sp>
    </p:spTree>
    <p:extLst>
      <p:ext uri="{BB962C8B-B14F-4D97-AF65-F5344CB8AC3E}">
        <p14:creationId xmlns:p14="http://schemas.microsoft.com/office/powerpoint/2010/main" val="308554320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4" name="Content Placeholder 3"/>
          <p:cNvSpPr>
            <a:spLocks noGrp="1"/>
          </p:cNvSpPr>
          <p:nvPr>
            <p:ph sz="half" idx="2"/>
          </p:nvPr>
        </p:nvSpPr>
        <p:spPr>
          <a:xfrm>
            <a:off x="1141410" y="3073397"/>
            <a:ext cx="4878391" cy="2717801"/>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6" name="Content Placeholder 5"/>
          <p:cNvSpPr>
            <a:spLocks noGrp="1"/>
          </p:cNvSpPr>
          <p:nvPr>
            <p:ph sz="quarter" idx="4"/>
          </p:nvPr>
        </p:nvSpPr>
        <p:spPr>
          <a:xfrm>
            <a:off x="6172200" y="3073397"/>
            <a:ext cx="4875210" cy="2717801"/>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BA6F75B3-24D3-41A6-83E4-A83039358631}" type="datetimeFigureOut">
              <a:rPr lang="es-ES" smtClean="0"/>
              <a:t>07/09/2017</a:t>
            </a:fld>
            <a:endParaRPr lang="es-ES"/>
          </a:p>
        </p:txBody>
      </p:sp>
      <p:sp>
        <p:nvSpPr>
          <p:cNvPr id="8" name="Footer Placeholder 7"/>
          <p:cNvSpPr>
            <a:spLocks noGrp="1"/>
          </p:cNvSpPr>
          <p:nvPr>
            <p:ph type="ftr" sz="quarter" idx="11"/>
          </p:nvPr>
        </p:nvSpPr>
        <p:spPr/>
        <p:txBody>
          <a:bodyPr/>
          <a:lstStyle/>
          <a:p>
            <a:endParaRPr lang="es-ES"/>
          </a:p>
        </p:txBody>
      </p:sp>
      <p:sp>
        <p:nvSpPr>
          <p:cNvPr id="9" name="Slide Number Placeholder 8"/>
          <p:cNvSpPr>
            <a:spLocks noGrp="1"/>
          </p:cNvSpPr>
          <p:nvPr>
            <p:ph type="sldNum" sz="quarter" idx="12"/>
          </p:nvPr>
        </p:nvSpPr>
        <p:spPr/>
        <p:txBody>
          <a:bodyPr/>
          <a:lstStyle/>
          <a:p>
            <a:fld id="{8A58774A-D098-45B5-8825-3694B0A047F8}" type="slidenum">
              <a:rPr lang="es-ES" smtClean="0"/>
              <a:t>‹Nº›</a:t>
            </a:fld>
            <a:endParaRPr lang="es-ES"/>
          </a:p>
        </p:txBody>
      </p:sp>
    </p:spTree>
    <p:extLst>
      <p:ext uri="{BB962C8B-B14F-4D97-AF65-F5344CB8AC3E}">
        <p14:creationId xmlns:p14="http://schemas.microsoft.com/office/powerpoint/2010/main" val="396542329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BA6F75B3-24D3-41A6-83E4-A83039358631}" type="datetimeFigureOut">
              <a:rPr lang="es-ES" smtClean="0"/>
              <a:t>07/09/2017</a:t>
            </a:fld>
            <a:endParaRPr lang="es-ES"/>
          </a:p>
        </p:txBody>
      </p:sp>
      <p:sp>
        <p:nvSpPr>
          <p:cNvPr id="4" name="Footer Placeholder 3"/>
          <p:cNvSpPr>
            <a:spLocks noGrp="1"/>
          </p:cNvSpPr>
          <p:nvPr>
            <p:ph type="ftr" sz="quarter" idx="11"/>
          </p:nvPr>
        </p:nvSpPr>
        <p:spPr/>
        <p:txBody>
          <a:bodyPr/>
          <a:lstStyle/>
          <a:p>
            <a:endParaRPr lang="es-ES"/>
          </a:p>
        </p:txBody>
      </p:sp>
      <p:sp>
        <p:nvSpPr>
          <p:cNvPr id="5" name="Slide Number Placeholder 4"/>
          <p:cNvSpPr>
            <a:spLocks noGrp="1"/>
          </p:cNvSpPr>
          <p:nvPr>
            <p:ph type="sldNum" sz="quarter" idx="12"/>
          </p:nvPr>
        </p:nvSpPr>
        <p:spPr/>
        <p:txBody>
          <a:bodyPr/>
          <a:lstStyle/>
          <a:p>
            <a:fld id="{8A58774A-D098-45B5-8825-3694B0A047F8}" type="slidenum">
              <a:rPr lang="es-ES" smtClean="0"/>
              <a:t>‹Nº›</a:t>
            </a:fld>
            <a:endParaRPr lang="es-ES"/>
          </a:p>
        </p:txBody>
      </p:sp>
    </p:spTree>
    <p:extLst>
      <p:ext uri="{BB962C8B-B14F-4D97-AF65-F5344CB8AC3E}">
        <p14:creationId xmlns:p14="http://schemas.microsoft.com/office/powerpoint/2010/main" val="255621838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A6F75B3-24D3-41A6-83E4-A83039358631}" type="datetimeFigureOut">
              <a:rPr lang="es-ES" smtClean="0"/>
              <a:t>07/09/2017</a:t>
            </a:fld>
            <a:endParaRPr lang="es-ES"/>
          </a:p>
        </p:txBody>
      </p:sp>
      <p:sp>
        <p:nvSpPr>
          <p:cNvPr id="3" name="Footer Placeholder 2"/>
          <p:cNvSpPr>
            <a:spLocks noGrp="1"/>
          </p:cNvSpPr>
          <p:nvPr>
            <p:ph type="ftr" sz="quarter" idx="11"/>
          </p:nvPr>
        </p:nvSpPr>
        <p:spPr/>
        <p:txBody>
          <a:bodyPr/>
          <a:lstStyle/>
          <a:p>
            <a:endParaRPr lang="es-ES"/>
          </a:p>
        </p:txBody>
      </p:sp>
      <p:sp>
        <p:nvSpPr>
          <p:cNvPr id="4" name="Slide Number Placeholder 3"/>
          <p:cNvSpPr>
            <a:spLocks noGrp="1"/>
          </p:cNvSpPr>
          <p:nvPr>
            <p:ph type="sldNum" sz="quarter" idx="12"/>
          </p:nvPr>
        </p:nvSpPr>
        <p:spPr/>
        <p:txBody>
          <a:bodyPr/>
          <a:lstStyle/>
          <a:p>
            <a:fld id="{8A58774A-D098-45B5-8825-3694B0A047F8}" type="slidenum">
              <a:rPr lang="es-ES" smtClean="0"/>
              <a:t>‹Nº›</a:t>
            </a:fld>
            <a:endParaRPr lang="es-ES"/>
          </a:p>
        </p:txBody>
      </p:sp>
    </p:spTree>
    <p:extLst>
      <p:ext uri="{BB962C8B-B14F-4D97-AF65-F5344CB8AC3E}">
        <p14:creationId xmlns:p14="http://schemas.microsoft.com/office/powerpoint/2010/main" val="416240787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s-ES"/>
              <a:t>Haga clic para modificar el estilo de título del patrón</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el estilo de texto del patrón</a:t>
            </a:r>
          </a:p>
        </p:txBody>
      </p:sp>
      <p:sp>
        <p:nvSpPr>
          <p:cNvPr id="5" name="Date Placeholder 4"/>
          <p:cNvSpPr>
            <a:spLocks noGrp="1"/>
          </p:cNvSpPr>
          <p:nvPr>
            <p:ph type="dt" sz="half" idx="10"/>
          </p:nvPr>
        </p:nvSpPr>
        <p:spPr/>
        <p:txBody>
          <a:bodyPr/>
          <a:lstStyle/>
          <a:p>
            <a:fld id="{BA6F75B3-24D3-41A6-83E4-A83039358631}" type="datetimeFigureOut">
              <a:rPr lang="es-ES" smtClean="0"/>
              <a:t>07/09/2017</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8A58774A-D098-45B5-8825-3694B0A047F8}" type="slidenum">
              <a:rPr lang="es-ES" smtClean="0"/>
              <a:t>‹Nº›</a:t>
            </a:fld>
            <a:endParaRPr lang="es-ES"/>
          </a:p>
        </p:txBody>
      </p:sp>
    </p:spTree>
    <p:extLst>
      <p:ext uri="{BB962C8B-B14F-4D97-AF65-F5344CB8AC3E}">
        <p14:creationId xmlns:p14="http://schemas.microsoft.com/office/powerpoint/2010/main" val="13281288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BA6F75B3-24D3-41A6-83E4-A83039358631}" type="datetimeFigureOut">
              <a:rPr lang="es-ES" smtClean="0"/>
              <a:t>07/09/2017</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8A58774A-D098-45B5-8825-3694B0A047F8}" type="slidenum">
              <a:rPr lang="es-ES" smtClean="0"/>
              <a:t>‹Nº›</a:t>
            </a:fld>
            <a:endParaRPr lang="es-ES"/>
          </a:p>
        </p:txBody>
      </p:sp>
    </p:spTree>
    <p:extLst>
      <p:ext uri="{BB962C8B-B14F-4D97-AF65-F5344CB8AC3E}">
        <p14:creationId xmlns:p14="http://schemas.microsoft.com/office/powerpoint/2010/main" val="305635625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el estilo de texto del patrón</a:t>
            </a:r>
          </a:p>
        </p:txBody>
      </p:sp>
      <p:sp>
        <p:nvSpPr>
          <p:cNvPr id="5" name="Date Placeholder 4"/>
          <p:cNvSpPr>
            <a:spLocks noGrp="1"/>
          </p:cNvSpPr>
          <p:nvPr>
            <p:ph type="dt" sz="half" idx="10"/>
          </p:nvPr>
        </p:nvSpPr>
        <p:spPr/>
        <p:txBody>
          <a:bodyPr/>
          <a:lstStyle/>
          <a:p>
            <a:fld id="{BA6F75B3-24D3-41A6-83E4-A83039358631}" type="datetimeFigureOut">
              <a:rPr lang="es-ES" smtClean="0"/>
              <a:t>07/09/2017</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8A58774A-D098-45B5-8825-3694B0A047F8}" type="slidenum">
              <a:rPr lang="es-ES" smtClean="0"/>
              <a:t>‹Nº›</a:t>
            </a:fld>
            <a:endParaRPr lang="es-ES"/>
          </a:p>
        </p:txBody>
      </p:sp>
    </p:spTree>
    <p:extLst>
      <p:ext uri="{BB962C8B-B14F-4D97-AF65-F5344CB8AC3E}">
        <p14:creationId xmlns:p14="http://schemas.microsoft.com/office/powerpoint/2010/main" val="215715156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Imagen panorámic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s-ES"/>
              <a:t>Haga clic en el icono para agregar una imagen</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el estilo de texto del patrón</a:t>
            </a:r>
          </a:p>
        </p:txBody>
      </p:sp>
      <p:sp>
        <p:nvSpPr>
          <p:cNvPr id="5" name="Date Placeholder 4"/>
          <p:cNvSpPr>
            <a:spLocks noGrp="1"/>
          </p:cNvSpPr>
          <p:nvPr>
            <p:ph type="dt" sz="half" idx="10"/>
          </p:nvPr>
        </p:nvSpPr>
        <p:spPr/>
        <p:txBody>
          <a:bodyPr/>
          <a:lstStyle/>
          <a:p>
            <a:fld id="{BA6F75B3-24D3-41A6-83E4-A83039358631}" type="datetimeFigureOut">
              <a:rPr lang="es-ES" smtClean="0"/>
              <a:t>07/09/2017</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8A58774A-D098-45B5-8825-3694B0A047F8}" type="slidenum">
              <a:rPr lang="es-ES" smtClean="0"/>
              <a:t>‹Nº›</a:t>
            </a:fld>
            <a:endParaRPr lang="es-ES"/>
          </a:p>
        </p:txBody>
      </p:sp>
    </p:spTree>
    <p:extLst>
      <p:ext uri="{BB962C8B-B14F-4D97-AF65-F5344CB8AC3E}">
        <p14:creationId xmlns:p14="http://schemas.microsoft.com/office/powerpoint/2010/main" val="175421100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s-ES"/>
              <a:t>Haga clic para modificar el estilo de título del patrón</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el estilo de texto del patrón</a:t>
            </a:r>
          </a:p>
        </p:txBody>
      </p:sp>
      <p:sp>
        <p:nvSpPr>
          <p:cNvPr id="5" name="Date Placeholder 4"/>
          <p:cNvSpPr>
            <a:spLocks noGrp="1"/>
          </p:cNvSpPr>
          <p:nvPr>
            <p:ph type="dt" sz="half" idx="10"/>
          </p:nvPr>
        </p:nvSpPr>
        <p:spPr/>
        <p:txBody>
          <a:bodyPr/>
          <a:lstStyle/>
          <a:p>
            <a:fld id="{BA6F75B3-24D3-41A6-83E4-A83039358631}" type="datetimeFigureOut">
              <a:rPr lang="es-ES" smtClean="0"/>
              <a:t>07/09/2017</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8A58774A-D098-45B5-8825-3694B0A047F8}" type="slidenum">
              <a:rPr lang="es-ES" smtClean="0"/>
              <a:t>‹Nº›</a:t>
            </a:fld>
            <a:endParaRPr lang="es-ES"/>
          </a:p>
        </p:txBody>
      </p:sp>
    </p:spTree>
    <p:extLst>
      <p:ext uri="{BB962C8B-B14F-4D97-AF65-F5344CB8AC3E}">
        <p14:creationId xmlns:p14="http://schemas.microsoft.com/office/powerpoint/2010/main" val="271995472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s-ES"/>
              <a:t>Haga clic para modificar el estilo de título del patrón</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el estilo de texto del patrón</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el estilo de texto del patrón</a:t>
            </a:r>
          </a:p>
        </p:txBody>
      </p:sp>
      <p:sp>
        <p:nvSpPr>
          <p:cNvPr id="5" name="Date Placeholder 4"/>
          <p:cNvSpPr>
            <a:spLocks noGrp="1"/>
          </p:cNvSpPr>
          <p:nvPr>
            <p:ph type="dt" sz="half" idx="10"/>
          </p:nvPr>
        </p:nvSpPr>
        <p:spPr/>
        <p:txBody>
          <a:bodyPr/>
          <a:lstStyle/>
          <a:p>
            <a:fld id="{BA6F75B3-24D3-41A6-83E4-A83039358631}" type="datetimeFigureOut">
              <a:rPr lang="es-ES" smtClean="0"/>
              <a:t>07/09/2017</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8A58774A-D098-45B5-8825-3694B0A047F8}" type="slidenum">
              <a:rPr lang="es-ES" smtClean="0"/>
              <a:t>‹Nº›</a:t>
            </a:fld>
            <a:endParaRPr lang="es-ES"/>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75261417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s-ES"/>
              <a:t>Haga clic para modificar el estilo de título del patrón</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el estilo de texto del patrón</a:t>
            </a:r>
          </a:p>
        </p:txBody>
      </p:sp>
      <p:sp>
        <p:nvSpPr>
          <p:cNvPr id="5" name="Date Placeholder 4"/>
          <p:cNvSpPr>
            <a:spLocks noGrp="1"/>
          </p:cNvSpPr>
          <p:nvPr>
            <p:ph type="dt" sz="half" idx="10"/>
          </p:nvPr>
        </p:nvSpPr>
        <p:spPr/>
        <p:txBody>
          <a:bodyPr/>
          <a:lstStyle/>
          <a:p>
            <a:fld id="{BA6F75B3-24D3-41A6-83E4-A83039358631}" type="datetimeFigureOut">
              <a:rPr lang="es-ES" smtClean="0"/>
              <a:t>07/09/2017</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8A58774A-D098-45B5-8825-3694B0A047F8}" type="slidenum">
              <a:rPr lang="es-ES" smtClean="0"/>
              <a:t>‹Nº›</a:t>
            </a:fld>
            <a:endParaRPr lang="es-ES"/>
          </a:p>
        </p:txBody>
      </p:sp>
    </p:spTree>
    <p:extLst>
      <p:ext uri="{BB962C8B-B14F-4D97-AF65-F5344CB8AC3E}">
        <p14:creationId xmlns:p14="http://schemas.microsoft.com/office/powerpoint/2010/main" val="324882854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Columna 3">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s-ES"/>
              <a:t>Haga clic para modificar el estilo de título del patrón</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el estilo de texto del patrón</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el estilo de texto del patrón</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el estilo de texto del patrón</a:t>
            </a:r>
          </a:p>
        </p:txBody>
      </p:sp>
      <p:sp>
        <p:nvSpPr>
          <p:cNvPr id="3" name="Date Placeholder 2"/>
          <p:cNvSpPr>
            <a:spLocks noGrp="1"/>
          </p:cNvSpPr>
          <p:nvPr>
            <p:ph type="dt" sz="half" idx="10"/>
          </p:nvPr>
        </p:nvSpPr>
        <p:spPr/>
        <p:txBody>
          <a:bodyPr/>
          <a:lstStyle/>
          <a:p>
            <a:fld id="{BA6F75B3-24D3-41A6-83E4-A83039358631}" type="datetimeFigureOut">
              <a:rPr lang="es-ES" smtClean="0"/>
              <a:t>07/09/2017</a:t>
            </a:fld>
            <a:endParaRPr lang="es-ES"/>
          </a:p>
        </p:txBody>
      </p:sp>
      <p:sp>
        <p:nvSpPr>
          <p:cNvPr id="4" name="Footer Placeholder 3"/>
          <p:cNvSpPr>
            <a:spLocks noGrp="1"/>
          </p:cNvSpPr>
          <p:nvPr>
            <p:ph type="ftr" sz="quarter" idx="11"/>
          </p:nvPr>
        </p:nvSpPr>
        <p:spPr/>
        <p:txBody>
          <a:bodyPr/>
          <a:lstStyle/>
          <a:p>
            <a:endParaRPr lang="es-ES"/>
          </a:p>
        </p:txBody>
      </p:sp>
      <p:sp>
        <p:nvSpPr>
          <p:cNvPr id="5" name="Slide Number Placeholder 4"/>
          <p:cNvSpPr>
            <a:spLocks noGrp="1"/>
          </p:cNvSpPr>
          <p:nvPr>
            <p:ph type="sldNum" sz="quarter" idx="12"/>
          </p:nvPr>
        </p:nvSpPr>
        <p:spPr/>
        <p:txBody>
          <a:bodyPr/>
          <a:lstStyle/>
          <a:p>
            <a:fld id="{8A58774A-D098-45B5-8825-3694B0A047F8}" type="slidenum">
              <a:rPr lang="es-ES" smtClean="0"/>
              <a:t>‹Nº›</a:t>
            </a:fld>
            <a:endParaRPr lang="es-ES"/>
          </a:p>
        </p:txBody>
      </p:sp>
    </p:spTree>
    <p:extLst>
      <p:ext uri="{BB962C8B-B14F-4D97-AF65-F5344CB8AC3E}">
        <p14:creationId xmlns:p14="http://schemas.microsoft.com/office/powerpoint/2010/main" val="144964784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Columna de imagen 3">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s-ES"/>
              <a:t>Haga clic para modificar el estilo de título del patrón</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s-ES"/>
              <a:t>Haga clic en el icono para agregar una imagen</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el estilo de texto del patrón</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s-ES"/>
              <a:t>Haga clic en el icono para agregar una imagen</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el estilo de texto del patrón</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s-ES"/>
              <a:t>Haga clic en el icono para agregar una imagen</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el estilo de texto del patrón</a:t>
            </a:r>
          </a:p>
        </p:txBody>
      </p:sp>
      <p:sp>
        <p:nvSpPr>
          <p:cNvPr id="3" name="Date Placeholder 2"/>
          <p:cNvSpPr>
            <a:spLocks noGrp="1"/>
          </p:cNvSpPr>
          <p:nvPr>
            <p:ph type="dt" sz="half" idx="10"/>
          </p:nvPr>
        </p:nvSpPr>
        <p:spPr/>
        <p:txBody>
          <a:bodyPr/>
          <a:lstStyle/>
          <a:p>
            <a:fld id="{BA6F75B3-24D3-41A6-83E4-A83039358631}" type="datetimeFigureOut">
              <a:rPr lang="es-ES" smtClean="0"/>
              <a:t>07/09/2017</a:t>
            </a:fld>
            <a:endParaRPr lang="es-ES"/>
          </a:p>
        </p:txBody>
      </p:sp>
      <p:sp>
        <p:nvSpPr>
          <p:cNvPr id="4" name="Footer Placeholder 3"/>
          <p:cNvSpPr>
            <a:spLocks noGrp="1"/>
          </p:cNvSpPr>
          <p:nvPr>
            <p:ph type="ftr" sz="quarter" idx="11"/>
          </p:nvPr>
        </p:nvSpPr>
        <p:spPr/>
        <p:txBody>
          <a:bodyPr/>
          <a:lstStyle/>
          <a:p>
            <a:endParaRPr lang="es-ES"/>
          </a:p>
        </p:txBody>
      </p:sp>
      <p:sp>
        <p:nvSpPr>
          <p:cNvPr id="5" name="Slide Number Placeholder 4"/>
          <p:cNvSpPr>
            <a:spLocks noGrp="1"/>
          </p:cNvSpPr>
          <p:nvPr>
            <p:ph type="sldNum" sz="quarter" idx="12"/>
          </p:nvPr>
        </p:nvSpPr>
        <p:spPr/>
        <p:txBody>
          <a:bodyPr/>
          <a:lstStyle/>
          <a:p>
            <a:fld id="{8A58774A-D098-45B5-8825-3694B0A047F8}" type="slidenum">
              <a:rPr lang="es-ES" smtClean="0"/>
              <a:t>‹Nº›</a:t>
            </a:fld>
            <a:endParaRPr lang="es-ES"/>
          </a:p>
        </p:txBody>
      </p:sp>
    </p:spTree>
    <p:extLst>
      <p:ext uri="{BB962C8B-B14F-4D97-AF65-F5344CB8AC3E}">
        <p14:creationId xmlns:p14="http://schemas.microsoft.com/office/powerpoint/2010/main" val="151080692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ncho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BA6F75B3-24D3-41A6-83E4-A83039358631}" type="datetimeFigureOut">
              <a:rPr lang="es-ES" smtClean="0"/>
              <a:t>07/09/2017</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8A58774A-D098-45B5-8825-3694B0A047F8}" type="slidenum">
              <a:rPr lang="es-ES" smtClean="0"/>
              <a:t>‹Nº›</a:t>
            </a:fld>
            <a:endParaRPr lang="es-ES"/>
          </a:p>
        </p:txBody>
      </p:sp>
    </p:spTree>
    <p:extLst>
      <p:ext uri="{BB962C8B-B14F-4D97-AF65-F5344CB8AC3E}">
        <p14:creationId xmlns:p14="http://schemas.microsoft.com/office/powerpoint/2010/main" val="169898885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BA6F75B3-24D3-41A6-83E4-A83039358631}" type="datetimeFigureOut">
              <a:rPr lang="es-ES" smtClean="0"/>
              <a:t>07/09/2017</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8A58774A-D098-45B5-8825-3694B0A047F8}" type="slidenum">
              <a:rPr lang="es-ES" smtClean="0"/>
              <a:t>‹Nº›</a:t>
            </a:fld>
            <a:endParaRPr lang="es-ES"/>
          </a:p>
        </p:txBody>
      </p:sp>
    </p:spTree>
    <p:extLst>
      <p:ext uri="{BB962C8B-B14F-4D97-AF65-F5344CB8AC3E}">
        <p14:creationId xmlns:p14="http://schemas.microsoft.com/office/powerpoint/2010/main" val="25203282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831850" y="1712423"/>
            <a:ext cx="10515600" cy="2851208"/>
          </a:xfrm>
        </p:spPr>
        <p:txBody>
          <a:bodyPr anchor="b">
            <a:normAutofit/>
          </a:bodyPr>
          <a:lstStyle>
            <a:lvl1pPr>
              <a:defRPr sz="6000" b="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831850" y="4552633"/>
            <a:ext cx="10515600" cy="1500187"/>
          </a:xfrm>
        </p:spPr>
        <p:txBody>
          <a:bodyPr anchor="t">
            <a:normAutofit/>
          </a:bodyPr>
          <a:lstStyle>
            <a:lvl1pPr marL="0" indent="0">
              <a:buNone/>
              <a:defRPr sz="24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Editar el estilo de texto del patrón</a:t>
            </a:r>
          </a:p>
        </p:txBody>
      </p:sp>
      <p:sp>
        <p:nvSpPr>
          <p:cNvPr id="4" name="Date Placeholder 3"/>
          <p:cNvSpPr>
            <a:spLocks noGrp="1"/>
          </p:cNvSpPr>
          <p:nvPr>
            <p:ph type="dt" sz="half" idx="10"/>
          </p:nvPr>
        </p:nvSpPr>
        <p:spPr/>
        <p:txBody>
          <a:bodyPr/>
          <a:lstStyle/>
          <a:p>
            <a:fld id="{BA6F75B3-24D3-41A6-83E4-A83039358631}" type="datetimeFigureOut">
              <a:rPr lang="es-ES" smtClean="0"/>
              <a:t>07/09/2017</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8A58774A-D098-45B5-8825-3694B0A047F8}" type="slidenum">
              <a:rPr lang="es-ES" smtClean="0"/>
              <a:t>‹Nº›</a:t>
            </a:fld>
            <a:endParaRPr lang="es-ES"/>
          </a:p>
        </p:txBody>
      </p:sp>
    </p:spTree>
    <p:extLst>
      <p:ext uri="{BB962C8B-B14F-4D97-AF65-F5344CB8AC3E}">
        <p14:creationId xmlns:p14="http://schemas.microsoft.com/office/powerpoint/2010/main" val="15070441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845127" y="1828800"/>
            <a:ext cx="5181600" cy="4351337"/>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6172200" y="1828800"/>
            <a:ext cx="5181600" cy="4351337"/>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BA6F75B3-24D3-41A6-83E4-A83039358631}" type="datetimeFigureOut">
              <a:rPr lang="es-ES" smtClean="0"/>
              <a:t>07/09/2017</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8A58774A-D098-45B5-8825-3694B0A047F8}" type="slidenum">
              <a:rPr lang="es-ES" smtClean="0"/>
              <a:t>‹Nº›</a:t>
            </a:fld>
            <a:endParaRPr lang="es-ES"/>
          </a:p>
        </p:txBody>
      </p:sp>
    </p:spTree>
    <p:extLst>
      <p:ext uri="{BB962C8B-B14F-4D97-AF65-F5344CB8AC3E}">
        <p14:creationId xmlns:p14="http://schemas.microsoft.com/office/powerpoint/2010/main" val="18071815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ació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45127" y="1681850"/>
            <a:ext cx="5156200" cy="825699"/>
          </a:xfrm>
        </p:spPr>
        <p:txBody>
          <a:bodyPr anchor="b">
            <a:normAutofit/>
          </a:bodyP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4" name="Content Placeholder 3"/>
          <p:cNvSpPr>
            <a:spLocks noGrp="1"/>
          </p:cNvSpPr>
          <p:nvPr>
            <p:ph sz="half" idx="2"/>
          </p:nvPr>
        </p:nvSpPr>
        <p:spPr>
          <a:xfrm>
            <a:off x="845127" y="2507550"/>
            <a:ext cx="5156200" cy="3680525"/>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6172200" y="1681851"/>
            <a:ext cx="5181601" cy="825698"/>
          </a:xfrm>
        </p:spPr>
        <p:txBody>
          <a:bodyPr anchor="b"/>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6" name="Content Placeholder 5"/>
          <p:cNvSpPr>
            <a:spLocks noGrp="1"/>
          </p:cNvSpPr>
          <p:nvPr>
            <p:ph sz="quarter" idx="4"/>
          </p:nvPr>
        </p:nvSpPr>
        <p:spPr>
          <a:xfrm>
            <a:off x="6172200" y="2507550"/>
            <a:ext cx="5181601" cy="3680525"/>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7" name="Date Placeholder 6"/>
          <p:cNvSpPr>
            <a:spLocks noGrp="1"/>
          </p:cNvSpPr>
          <p:nvPr>
            <p:ph type="dt" sz="half" idx="10"/>
          </p:nvPr>
        </p:nvSpPr>
        <p:spPr/>
        <p:txBody>
          <a:bodyPr/>
          <a:lstStyle/>
          <a:p>
            <a:fld id="{BA6F75B3-24D3-41A6-83E4-A83039358631}" type="datetimeFigureOut">
              <a:rPr lang="es-ES" smtClean="0"/>
              <a:t>07/09/2017</a:t>
            </a:fld>
            <a:endParaRPr lang="es-ES"/>
          </a:p>
        </p:txBody>
      </p:sp>
      <p:sp>
        <p:nvSpPr>
          <p:cNvPr id="8" name="Footer Placeholder 7"/>
          <p:cNvSpPr>
            <a:spLocks noGrp="1"/>
          </p:cNvSpPr>
          <p:nvPr>
            <p:ph type="ftr" sz="quarter" idx="11"/>
          </p:nvPr>
        </p:nvSpPr>
        <p:spPr/>
        <p:txBody>
          <a:bodyPr/>
          <a:lstStyle/>
          <a:p>
            <a:endParaRPr lang="es-ES"/>
          </a:p>
        </p:txBody>
      </p:sp>
      <p:sp>
        <p:nvSpPr>
          <p:cNvPr id="9" name="Slide Number Placeholder 8"/>
          <p:cNvSpPr>
            <a:spLocks noGrp="1"/>
          </p:cNvSpPr>
          <p:nvPr>
            <p:ph type="sldNum" sz="quarter" idx="12"/>
          </p:nvPr>
        </p:nvSpPr>
        <p:spPr/>
        <p:txBody>
          <a:bodyPr/>
          <a:lstStyle/>
          <a:p>
            <a:fld id="{8A58774A-D098-45B5-8825-3694B0A047F8}" type="slidenum">
              <a:rPr lang="es-ES" smtClean="0"/>
              <a:t>‹Nº›</a:t>
            </a:fld>
            <a:endParaRPr lang="es-ES"/>
          </a:p>
        </p:txBody>
      </p:sp>
      <p:sp>
        <p:nvSpPr>
          <p:cNvPr id="10" name="Title 9"/>
          <p:cNvSpPr>
            <a:spLocks noGrp="1"/>
          </p:cNvSpPr>
          <p:nvPr>
            <p:ph type="title"/>
          </p:nvPr>
        </p:nvSpPr>
        <p:spPr/>
        <p:txBody>
          <a:bodyPr/>
          <a:lstStyle/>
          <a:p>
            <a:r>
              <a:rPr lang="es-ES"/>
              <a:t>Haga clic para modificar el estilo de título del patrón</a:t>
            </a:r>
            <a:endParaRPr lang="en-US" dirty="0"/>
          </a:p>
        </p:txBody>
      </p:sp>
    </p:spTree>
    <p:extLst>
      <p:ext uri="{BB962C8B-B14F-4D97-AF65-F5344CB8AC3E}">
        <p14:creationId xmlns:p14="http://schemas.microsoft.com/office/powerpoint/2010/main" val="23308268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olo el título">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BA6F75B3-24D3-41A6-83E4-A83039358631}" type="datetimeFigureOut">
              <a:rPr lang="es-ES" smtClean="0"/>
              <a:t>07/09/2017</a:t>
            </a:fld>
            <a:endParaRPr lang="es-ES"/>
          </a:p>
        </p:txBody>
      </p:sp>
      <p:sp>
        <p:nvSpPr>
          <p:cNvPr id="4" name="Footer Placeholder 3"/>
          <p:cNvSpPr>
            <a:spLocks noGrp="1"/>
          </p:cNvSpPr>
          <p:nvPr>
            <p:ph type="ftr" sz="quarter" idx="11"/>
          </p:nvPr>
        </p:nvSpPr>
        <p:spPr/>
        <p:txBody>
          <a:bodyPr/>
          <a:lstStyle/>
          <a:p>
            <a:endParaRPr lang="es-ES"/>
          </a:p>
        </p:txBody>
      </p:sp>
      <p:sp>
        <p:nvSpPr>
          <p:cNvPr id="5" name="Slide Number Placeholder 4"/>
          <p:cNvSpPr>
            <a:spLocks noGrp="1"/>
          </p:cNvSpPr>
          <p:nvPr>
            <p:ph type="sldNum" sz="quarter" idx="12"/>
          </p:nvPr>
        </p:nvSpPr>
        <p:spPr/>
        <p:txBody>
          <a:bodyPr/>
          <a:lstStyle/>
          <a:p>
            <a:fld id="{8A58774A-D098-45B5-8825-3694B0A047F8}" type="slidenum">
              <a:rPr lang="es-ES" smtClean="0"/>
              <a:t>‹Nº›</a:t>
            </a:fld>
            <a:endParaRPr lang="es-ES"/>
          </a:p>
        </p:txBody>
      </p:sp>
      <p:sp>
        <p:nvSpPr>
          <p:cNvPr id="6" name="Title 5"/>
          <p:cNvSpPr>
            <a:spLocks noGrp="1"/>
          </p:cNvSpPr>
          <p:nvPr>
            <p:ph type="title"/>
          </p:nvPr>
        </p:nvSpPr>
        <p:spPr/>
        <p:txBody>
          <a:bodyPr/>
          <a:lstStyle/>
          <a:p>
            <a:r>
              <a:rPr lang="es-ES"/>
              <a:t>Haga clic para modificar el estilo de título del patrón</a:t>
            </a:r>
            <a:endParaRPr lang="en-US"/>
          </a:p>
        </p:txBody>
      </p:sp>
    </p:spTree>
    <p:extLst>
      <p:ext uri="{BB962C8B-B14F-4D97-AF65-F5344CB8AC3E}">
        <p14:creationId xmlns:p14="http://schemas.microsoft.com/office/powerpoint/2010/main" val="8567052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A6F75B3-24D3-41A6-83E4-A83039358631}" type="datetimeFigureOut">
              <a:rPr lang="es-ES" smtClean="0"/>
              <a:t>07/09/2017</a:t>
            </a:fld>
            <a:endParaRPr lang="es-ES"/>
          </a:p>
        </p:txBody>
      </p:sp>
      <p:sp>
        <p:nvSpPr>
          <p:cNvPr id="3" name="Footer Placeholder 2"/>
          <p:cNvSpPr>
            <a:spLocks noGrp="1"/>
          </p:cNvSpPr>
          <p:nvPr>
            <p:ph type="ftr" sz="quarter" idx="11"/>
          </p:nvPr>
        </p:nvSpPr>
        <p:spPr/>
        <p:txBody>
          <a:bodyPr/>
          <a:lstStyle/>
          <a:p>
            <a:endParaRPr lang="es-ES"/>
          </a:p>
        </p:txBody>
      </p:sp>
      <p:sp>
        <p:nvSpPr>
          <p:cNvPr id="4" name="Slide Number Placeholder 3"/>
          <p:cNvSpPr>
            <a:spLocks noGrp="1"/>
          </p:cNvSpPr>
          <p:nvPr>
            <p:ph type="sldNum" sz="quarter" idx="12"/>
          </p:nvPr>
        </p:nvSpPr>
        <p:spPr/>
        <p:txBody>
          <a:bodyPr/>
          <a:lstStyle/>
          <a:p>
            <a:fld id="{8A58774A-D098-45B5-8825-3694B0A047F8}" type="slidenum">
              <a:rPr lang="es-ES" smtClean="0"/>
              <a:t>‹Nº›</a:t>
            </a:fld>
            <a:endParaRPr lang="es-ES"/>
          </a:p>
        </p:txBody>
      </p:sp>
    </p:spTree>
    <p:extLst>
      <p:ext uri="{BB962C8B-B14F-4D97-AF65-F5344CB8AC3E}">
        <p14:creationId xmlns:p14="http://schemas.microsoft.com/office/powerpoint/2010/main" val="15277150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931920" cy="1600197"/>
          </a:xfrm>
        </p:spPr>
        <p:txBody>
          <a:bodyPr anchor="b">
            <a:normAutofit/>
          </a:bodyPr>
          <a:lstStyle>
            <a:lvl1pPr>
              <a:defRPr sz="3200" b="0"/>
            </a:lvl1pPr>
          </a:lstStyle>
          <a:p>
            <a:r>
              <a:rPr lang="es-ES"/>
              <a:t>Haga clic para modificar el estilo de título del patrón</a:t>
            </a:r>
            <a:endParaRPr lang="en-US" dirty="0"/>
          </a:p>
        </p:txBody>
      </p:sp>
      <p:sp>
        <p:nvSpPr>
          <p:cNvPr id="3" name="Content Placeholder 2"/>
          <p:cNvSpPr>
            <a:spLocks noGrp="1"/>
          </p:cNvSpPr>
          <p:nvPr>
            <p:ph idx="1"/>
          </p:nvPr>
        </p:nvSpPr>
        <p:spPr>
          <a:xfrm>
            <a:off x="5181600" y="990600"/>
            <a:ext cx="6172200" cy="48768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841248" y="2057399"/>
            <a:ext cx="3931920" cy="3810001"/>
          </a:xfrm>
        </p:spPr>
        <p:txBody>
          <a:bodyPr>
            <a:normAutofit/>
          </a:bodyPr>
          <a:lstStyle>
            <a:lvl1pPr marL="0" indent="0">
              <a:lnSpc>
                <a:spcPct val="90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el estilo de texto del patrón</a:t>
            </a:r>
          </a:p>
        </p:txBody>
      </p:sp>
      <p:sp>
        <p:nvSpPr>
          <p:cNvPr id="5" name="Date Placeholder 4"/>
          <p:cNvSpPr>
            <a:spLocks noGrp="1"/>
          </p:cNvSpPr>
          <p:nvPr>
            <p:ph type="dt" sz="half" idx="10"/>
          </p:nvPr>
        </p:nvSpPr>
        <p:spPr/>
        <p:txBody>
          <a:bodyPr/>
          <a:lstStyle/>
          <a:p>
            <a:fld id="{BA6F75B3-24D3-41A6-83E4-A83039358631}" type="datetimeFigureOut">
              <a:rPr lang="es-ES" smtClean="0"/>
              <a:t>07/09/2017</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8A58774A-D098-45B5-8825-3694B0A047F8}" type="slidenum">
              <a:rPr lang="es-ES" smtClean="0"/>
              <a:t>‹Nº›</a:t>
            </a:fld>
            <a:endParaRPr lang="es-ES"/>
          </a:p>
        </p:txBody>
      </p:sp>
    </p:spTree>
    <p:extLst>
      <p:ext uri="{BB962C8B-B14F-4D97-AF65-F5344CB8AC3E}">
        <p14:creationId xmlns:p14="http://schemas.microsoft.com/office/powerpoint/2010/main" val="29087709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931920" cy="1600200"/>
          </a:xfrm>
        </p:spPr>
        <p:txBody>
          <a:bodyPr anchor="b">
            <a:normAutofit/>
          </a:bodyPr>
          <a:lstStyle>
            <a:lvl1pPr>
              <a:defRPr sz="3200" b="0"/>
            </a:lvl1pPr>
          </a:lstStyle>
          <a:p>
            <a:r>
              <a:rPr lang="es-ES"/>
              <a:t>Haga clic para modificar el estilo de título del patrón</a:t>
            </a:r>
            <a:endParaRPr lang="en-US" dirty="0"/>
          </a:p>
        </p:txBody>
      </p:sp>
      <p:sp>
        <p:nvSpPr>
          <p:cNvPr id="3" name="Picture Placeholder 2"/>
          <p:cNvSpPr>
            <a:spLocks noGrp="1"/>
          </p:cNvSpPr>
          <p:nvPr>
            <p:ph type="pic" idx="1"/>
          </p:nvPr>
        </p:nvSpPr>
        <p:spPr>
          <a:xfrm>
            <a:off x="5181600" y="990600"/>
            <a:ext cx="6172200" cy="4876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841248" y="2057400"/>
            <a:ext cx="3931920" cy="3810000"/>
          </a:xfrm>
        </p:spPr>
        <p:txBody>
          <a:bodyPr>
            <a:normAutofit/>
          </a:bodyPr>
          <a:lstStyle>
            <a:lvl1pPr marL="0" indent="0">
              <a:lnSpc>
                <a:spcPct val="90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el estilo de texto del patrón</a:t>
            </a:r>
          </a:p>
        </p:txBody>
      </p:sp>
      <p:sp>
        <p:nvSpPr>
          <p:cNvPr id="5" name="Date Placeholder 4"/>
          <p:cNvSpPr>
            <a:spLocks noGrp="1"/>
          </p:cNvSpPr>
          <p:nvPr>
            <p:ph type="dt" sz="half" idx="10"/>
          </p:nvPr>
        </p:nvSpPr>
        <p:spPr/>
        <p:txBody>
          <a:bodyPr/>
          <a:lstStyle/>
          <a:p>
            <a:fld id="{BA6F75B3-24D3-41A6-83E4-A83039358631}" type="datetimeFigureOut">
              <a:rPr lang="es-ES" smtClean="0"/>
              <a:t>07/09/2017</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8A58774A-D098-45B5-8825-3694B0A047F8}" type="slidenum">
              <a:rPr lang="es-ES" smtClean="0"/>
              <a:t>‹Nº›</a:t>
            </a:fld>
            <a:endParaRPr lang="es-ES"/>
          </a:p>
        </p:txBody>
      </p:sp>
    </p:spTree>
    <p:extLst>
      <p:ext uri="{BB962C8B-B14F-4D97-AF65-F5344CB8AC3E}">
        <p14:creationId xmlns:p14="http://schemas.microsoft.com/office/powerpoint/2010/main" val="13390621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image" Target="../media/image2.png"/><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45127" y="365760"/>
            <a:ext cx="10515600" cy="1325562"/>
          </a:xfrm>
          <a:prstGeom prst="rect">
            <a:avLst/>
          </a:prstGeom>
        </p:spPr>
        <p:txBody>
          <a:bodyPr vert="horz" lIns="91440" tIns="45720" rIns="91440" bIns="45720" rtlCol="0" anchor="ctr">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845127" y="1828800"/>
            <a:ext cx="10515600" cy="4351337"/>
          </a:xfrm>
          <a:prstGeom prst="rect">
            <a:avLst/>
          </a:prstGeom>
        </p:spPr>
        <p:txBody>
          <a:bodyPr vert="horz" lIns="91440" tIns="45720" rIns="91440" bIns="45720" rtlCol="0">
            <a:normAutofit/>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100">
                <a:solidFill>
                  <a:schemeClr val="tx1">
                    <a:lumMod val="65000"/>
                    <a:lumOff val="35000"/>
                  </a:schemeClr>
                </a:solidFill>
              </a:defRPr>
            </a:lvl1pPr>
          </a:lstStyle>
          <a:p>
            <a:fld id="{BA6F75B3-24D3-41A6-83E4-A83039358631}" type="datetimeFigureOut">
              <a:rPr lang="es-ES" smtClean="0"/>
              <a:t>07/09/2017</a:t>
            </a:fld>
            <a:endParaRPr lang="es-E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100">
                <a:solidFill>
                  <a:schemeClr val="tx1">
                    <a:lumMod val="65000"/>
                    <a:lumOff val="35000"/>
                  </a:schemeClr>
                </a:solidFill>
              </a:defRPr>
            </a:lvl1pPr>
          </a:lstStyle>
          <a:p>
            <a:endParaRPr lang="es-ES"/>
          </a:p>
        </p:txBody>
      </p:sp>
      <p:sp>
        <p:nvSpPr>
          <p:cNvPr id="6" name="Slide Number Placeholder 5"/>
          <p:cNvSpPr>
            <a:spLocks noGrp="1"/>
          </p:cNvSpPr>
          <p:nvPr>
            <p:ph type="sldNum" sz="quarter" idx="4"/>
          </p:nvPr>
        </p:nvSpPr>
        <p:spPr>
          <a:xfrm>
            <a:off x="8617527" y="6356350"/>
            <a:ext cx="2743200" cy="365125"/>
          </a:xfrm>
          <a:prstGeom prst="rect">
            <a:avLst/>
          </a:prstGeom>
        </p:spPr>
        <p:txBody>
          <a:bodyPr vert="horz" lIns="91440" tIns="45720" rIns="91440" bIns="45720" rtlCol="0" anchor="ctr"/>
          <a:lstStyle>
            <a:lvl1pPr algn="r">
              <a:defRPr sz="1100">
                <a:solidFill>
                  <a:schemeClr val="tx1">
                    <a:tint val="75000"/>
                  </a:schemeClr>
                </a:solidFill>
              </a:defRPr>
            </a:lvl1pPr>
          </a:lstStyle>
          <a:p>
            <a:fld id="{8A58774A-D098-45B5-8825-3694B0A047F8}" type="slidenum">
              <a:rPr lang="es-ES" smtClean="0"/>
              <a:t>‹Nº›</a:t>
            </a:fld>
            <a:endParaRPr lang="es-ES"/>
          </a:p>
        </p:txBody>
      </p:sp>
    </p:spTree>
    <p:extLst>
      <p:ext uri="{BB962C8B-B14F-4D97-AF65-F5344CB8AC3E}">
        <p14:creationId xmlns:p14="http://schemas.microsoft.com/office/powerpoint/2010/main" val="407049364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Wingdings 2" pitchFamily="18" charset="2"/>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BA6F75B3-24D3-41A6-83E4-A83039358631}" type="datetimeFigureOut">
              <a:rPr lang="es-ES" smtClean="0"/>
              <a:t>07/09/2017</a:t>
            </a:fld>
            <a:endParaRPr lang="es-ES"/>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s-ES"/>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8A58774A-D098-45B5-8825-3694B0A047F8}" type="slidenum">
              <a:rPr lang="es-ES" smtClean="0"/>
              <a:t>‹Nº›</a:t>
            </a:fld>
            <a:endParaRPr lang="es-ES"/>
          </a:p>
        </p:txBody>
      </p:sp>
    </p:spTree>
    <p:extLst>
      <p:ext uri="{BB962C8B-B14F-4D97-AF65-F5344CB8AC3E}">
        <p14:creationId xmlns:p14="http://schemas.microsoft.com/office/powerpoint/2010/main" val="314731205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13.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3.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3.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3.xml"/><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3.xm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13.xml"/><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13.xml"/><Relationship Id="rId4" Type="http://schemas.openxmlformats.org/officeDocument/2006/relationships/image" Target="../media/image25.png"/></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13.xml"/><Relationship Id="rId4" Type="http://schemas.openxmlformats.org/officeDocument/2006/relationships/image" Target="../media/image29.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Layout" Target="../slideLayouts/slideLayout13.xml"/><Relationship Id="rId1" Type="http://schemas.openxmlformats.org/officeDocument/2006/relationships/tags" Target="../tags/tag1.xml"/></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13.xml"/><Relationship Id="rId4" Type="http://schemas.openxmlformats.org/officeDocument/2006/relationships/image" Target="../media/image30.png"/></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13.xml"/><Relationship Id="rId4" Type="http://schemas.openxmlformats.org/officeDocument/2006/relationships/image" Target="../media/image31.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13.xml"/><Relationship Id="rId4" Type="http://schemas.openxmlformats.org/officeDocument/2006/relationships/image" Target="../media/image32.png"/></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7.xml"/><Relationship Id="rId1" Type="http://schemas.openxmlformats.org/officeDocument/2006/relationships/slideLayout" Target="../slideLayouts/slideLayout13.xml"/><Relationship Id="rId4" Type="http://schemas.openxmlformats.org/officeDocument/2006/relationships/image" Target="../media/image32.png"/></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8.xml"/><Relationship Id="rId1" Type="http://schemas.openxmlformats.org/officeDocument/2006/relationships/slideLayout" Target="../slideLayouts/slideLayout13.xml"/><Relationship Id="rId4" Type="http://schemas.openxmlformats.org/officeDocument/2006/relationships/image" Target="../media/image32.png"/></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9.xml"/><Relationship Id="rId1" Type="http://schemas.openxmlformats.org/officeDocument/2006/relationships/slideLayout" Target="../slideLayouts/slideLayout13.xml"/><Relationship Id="rId4" Type="http://schemas.openxmlformats.org/officeDocument/2006/relationships/image" Target="../media/image32.png"/></Relationships>
</file>

<file path=ppt/slides/_rels/slide37.xml.rels><?xml version="1.0" encoding="UTF-8" standalone="yes"?>
<Relationships xmlns="http://schemas.openxmlformats.org/package/2006/relationships"><Relationship Id="rId3" Type="http://schemas.openxmlformats.org/officeDocument/2006/relationships/hyperlink" Target="https://www.acsac.org/secshelf/book001/book001.html" TargetMode="External"/><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3" Type="http://schemas.openxmlformats.org/officeDocument/2006/relationships/hyperlink" Target="http://sectools.org/tag/pass-audit/" TargetMode="External"/><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Layout" Target="../slideLayouts/slideLayout13.xml"/><Relationship Id="rId1" Type="http://schemas.openxmlformats.org/officeDocument/2006/relationships/tags" Target="../tags/tag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13.xml"/><Relationship Id="rId1" Type="http://schemas.openxmlformats.org/officeDocument/2006/relationships/tags" Target="../tags/tag3.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Resultado de imagen para seguridad en sistemas operativos">
            <a:extLst>
              <a:ext uri="{FF2B5EF4-FFF2-40B4-BE49-F238E27FC236}">
                <a16:creationId xmlns:a16="http://schemas.microsoft.com/office/drawing/2014/main" id="{DDD39C08-A5B4-45F5-8886-7E2C978CD7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80147" y="536538"/>
            <a:ext cx="5595609" cy="2893808"/>
          </a:xfrm>
          <a:prstGeom prst="round2DiagRect">
            <a:avLst>
              <a:gd name="adj1" fmla="val 5608"/>
              <a:gd name="adj2" fmla="val 0"/>
            </a:avLst>
          </a:prstGeom>
          <a:no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2" name="Título 1">
            <a:extLst>
              <a:ext uri="{FF2B5EF4-FFF2-40B4-BE49-F238E27FC236}">
                <a16:creationId xmlns:a16="http://schemas.microsoft.com/office/drawing/2014/main" id="{0B182F04-095C-4A12-AB57-56E37D033D61}"/>
              </a:ext>
            </a:extLst>
          </p:cNvPr>
          <p:cNvSpPr>
            <a:spLocks noGrp="1"/>
          </p:cNvSpPr>
          <p:nvPr>
            <p:ph type="ctrTitle"/>
          </p:nvPr>
        </p:nvSpPr>
        <p:spPr>
          <a:xfrm>
            <a:off x="1876424" y="4141693"/>
            <a:ext cx="8791575" cy="1301673"/>
          </a:xfrm>
        </p:spPr>
        <p:txBody>
          <a:bodyPr>
            <a:normAutofit/>
          </a:bodyPr>
          <a:lstStyle/>
          <a:p>
            <a:pPr algn="ctr"/>
            <a:r>
              <a:rPr lang="es-ES" sz="4400" dirty="0"/>
              <a:t>Fundamentos de Seguridad en los Sistemas Operativos</a:t>
            </a:r>
          </a:p>
        </p:txBody>
      </p:sp>
      <p:sp>
        <p:nvSpPr>
          <p:cNvPr id="3" name="Subtítulo 2">
            <a:extLst>
              <a:ext uri="{FF2B5EF4-FFF2-40B4-BE49-F238E27FC236}">
                <a16:creationId xmlns:a16="http://schemas.microsoft.com/office/drawing/2014/main" id="{610B3D5C-C9E8-4013-B741-2923FF4B4B5D}"/>
              </a:ext>
            </a:extLst>
          </p:cNvPr>
          <p:cNvSpPr>
            <a:spLocks noGrp="1"/>
          </p:cNvSpPr>
          <p:nvPr>
            <p:ph type="subTitle" idx="1"/>
          </p:nvPr>
        </p:nvSpPr>
        <p:spPr>
          <a:xfrm>
            <a:off x="1876424" y="5443368"/>
            <a:ext cx="8791575" cy="865991"/>
          </a:xfrm>
        </p:spPr>
        <p:txBody>
          <a:bodyPr>
            <a:normAutofit/>
          </a:bodyPr>
          <a:lstStyle/>
          <a:p>
            <a:pPr algn="ctr">
              <a:lnSpc>
                <a:spcPct val="110000"/>
              </a:lnSpc>
            </a:pPr>
            <a:r>
              <a:rPr lang="es-ES" sz="1900" dirty="0" err="1"/>
              <a:t>Jhon</a:t>
            </a:r>
            <a:r>
              <a:rPr lang="es-ES" sz="1900" dirty="0"/>
              <a:t> </a:t>
            </a:r>
            <a:r>
              <a:rPr lang="es-ES" sz="1900" dirty="0" err="1"/>
              <a:t>Edisson</a:t>
            </a:r>
            <a:r>
              <a:rPr lang="es-ES" sz="1900" dirty="0"/>
              <a:t> Villarreal Padilla</a:t>
            </a:r>
          </a:p>
          <a:p>
            <a:pPr algn="ctr">
              <a:lnSpc>
                <a:spcPct val="110000"/>
              </a:lnSpc>
            </a:pPr>
            <a:r>
              <a:rPr lang="es-ES" sz="1900" dirty="0"/>
              <a:t>jhon-villareal@correo.usa.edu.co</a:t>
            </a:r>
          </a:p>
        </p:txBody>
      </p:sp>
    </p:spTree>
    <p:extLst>
      <p:ext uri="{BB962C8B-B14F-4D97-AF65-F5344CB8AC3E}">
        <p14:creationId xmlns:p14="http://schemas.microsoft.com/office/powerpoint/2010/main" val="32003037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C76ABDD-9237-4EAD-BD01-152D521A0E2C}"/>
              </a:ext>
            </a:extLst>
          </p:cNvPr>
          <p:cNvSpPr>
            <a:spLocks noGrp="1"/>
          </p:cNvSpPr>
          <p:nvPr>
            <p:ph type="title"/>
          </p:nvPr>
        </p:nvSpPr>
        <p:spPr/>
        <p:txBody>
          <a:bodyPr/>
          <a:lstStyle/>
          <a:p>
            <a:pPr algn="ctr"/>
            <a:r>
              <a:rPr lang="es-ES" dirty="0"/>
              <a:t>Permiso de Archivos</a:t>
            </a:r>
          </a:p>
        </p:txBody>
      </p:sp>
      <p:sp>
        <p:nvSpPr>
          <p:cNvPr id="3" name="Marcador de contenido 2">
            <a:extLst>
              <a:ext uri="{FF2B5EF4-FFF2-40B4-BE49-F238E27FC236}">
                <a16:creationId xmlns:a16="http://schemas.microsoft.com/office/drawing/2014/main" id="{AB016018-15C1-40F5-B4F9-6D1DA4F727C6}"/>
              </a:ext>
            </a:extLst>
          </p:cNvPr>
          <p:cNvSpPr>
            <a:spLocks noGrp="1"/>
          </p:cNvSpPr>
          <p:nvPr>
            <p:ph idx="1"/>
          </p:nvPr>
        </p:nvSpPr>
        <p:spPr>
          <a:xfrm>
            <a:off x="1141413" y="1718036"/>
            <a:ext cx="9905999" cy="3541714"/>
          </a:xfrm>
        </p:spPr>
        <p:txBody>
          <a:bodyPr>
            <a:normAutofit/>
          </a:bodyPr>
          <a:lstStyle/>
          <a:p>
            <a:pPr marL="0" indent="0" algn="just">
              <a:buNone/>
            </a:pPr>
            <a:r>
              <a:rPr lang="es-ES" dirty="0"/>
              <a:t>Privilegios de Lectura, Escritura y Ejecución.</a:t>
            </a:r>
          </a:p>
        </p:txBody>
      </p:sp>
      <p:pic>
        <p:nvPicPr>
          <p:cNvPr id="5" name="Imagen 4"/>
          <p:cNvPicPr>
            <a:picLocks noChangeAspect="1"/>
          </p:cNvPicPr>
          <p:nvPr/>
        </p:nvPicPr>
        <p:blipFill>
          <a:blip r:embed="rId3"/>
          <a:stretch>
            <a:fillRect/>
          </a:stretch>
        </p:blipFill>
        <p:spPr>
          <a:xfrm>
            <a:off x="342709" y="2750955"/>
            <a:ext cx="4554672" cy="1854927"/>
          </a:xfrm>
          <a:prstGeom prst="rect">
            <a:avLst/>
          </a:prstGeom>
        </p:spPr>
      </p:pic>
      <p:pic>
        <p:nvPicPr>
          <p:cNvPr id="7" name="Imagen 6"/>
          <p:cNvPicPr>
            <a:picLocks noChangeAspect="1"/>
          </p:cNvPicPr>
          <p:nvPr/>
        </p:nvPicPr>
        <p:blipFill rotWithShape="1">
          <a:blip r:embed="rId4">
            <a:extLst>
              <a:ext uri="{28A0092B-C50C-407E-A947-70E740481C1C}">
                <a14:useLocalDpi xmlns:a14="http://schemas.microsoft.com/office/drawing/2010/main" val="0"/>
              </a:ext>
            </a:extLst>
          </a:blip>
          <a:srcRect l="-213" t="3356" r="48138" b="43311"/>
          <a:stretch/>
        </p:blipFill>
        <p:spPr>
          <a:xfrm>
            <a:off x="5064227" y="2456929"/>
            <a:ext cx="6621115" cy="3814412"/>
          </a:xfrm>
          <a:prstGeom prst="rect">
            <a:avLst/>
          </a:prstGeom>
        </p:spPr>
      </p:pic>
    </p:spTree>
    <p:extLst>
      <p:ext uri="{BB962C8B-B14F-4D97-AF65-F5344CB8AC3E}">
        <p14:creationId xmlns:p14="http://schemas.microsoft.com/office/powerpoint/2010/main" val="7043723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24" name="Group 70"/>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72" name="Rectangle 71"/>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25" name="Picture 2"/>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pic>
        <p:nvPicPr>
          <p:cNvPr id="5122" name="Picture 2" descr="Resultado de imagen para transferencias de archivos">
            <a:extLst>
              <a:ext uri="{FF2B5EF4-FFF2-40B4-BE49-F238E27FC236}">
                <a16:creationId xmlns:a16="http://schemas.microsoft.com/office/drawing/2014/main" id="{679AFA1C-1722-4ADF-8350-A39837CC9F8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0380" r="649"/>
          <a:stretch/>
        </p:blipFill>
        <p:spPr bwMode="auto">
          <a:xfrm>
            <a:off x="-5597" y="10"/>
            <a:ext cx="6101597" cy="6857990"/>
          </a:xfrm>
          <a:prstGeom prst="rect">
            <a:avLst/>
          </a:prstGeom>
          <a:noFill/>
          <a:extLst>
            <a:ext uri="{909E8E84-426E-40DD-AFC4-6F175D3DCCD1}">
              <a14:hiddenFill xmlns:a14="http://schemas.microsoft.com/office/drawing/2010/main">
                <a:solidFill>
                  <a:srgbClr val="FFFFFF"/>
                </a:solidFill>
              </a14:hiddenFill>
            </a:ext>
          </a:extLst>
        </p:spPr>
      </p:pic>
      <p:grpSp>
        <p:nvGrpSpPr>
          <p:cNvPr id="75" name="Group 74"/>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76" name="Rectangle 75"/>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77" name="Freeform 6"/>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78" name="Freeform 7"/>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79" name="Rectangle 78"/>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80" name="Freeform 9"/>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81" name="Freeform 10"/>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82" name="Freeform 11"/>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83" name="Freeform 12"/>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84" name="Freeform 13"/>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85" name="Freeform 14"/>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86" name="Freeform 15"/>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87" name="Freeform 16"/>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88" name="Freeform 17"/>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89" name="Freeform 18"/>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90" name="Freeform 19"/>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91" name="Freeform 20"/>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92" name="Freeform 21"/>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93" name="Freeform 22"/>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94" name="Freeform 23"/>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95" name="Freeform 24"/>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96" name="Freeform 25"/>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97" name="Freeform 26"/>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98" name="Freeform 27"/>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99" name="Freeform 28"/>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00" name="Freeform 29"/>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01" name="Freeform 30"/>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02" name="Freeform 31"/>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03" name="Freeform 32"/>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04" name="Rectangle 103"/>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05" name="Freeform 34"/>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06" name="Freeform 35"/>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07" name="Freeform 36"/>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08" name="Freeform 37"/>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09" name="Freeform 38"/>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10" name="Freeform 39"/>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11" name="Freeform 40"/>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12" name="Freeform 41"/>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13" name="Freeform 42"/>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26" name="Freeform 43"/>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15" name="Freeform 44"/>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27" name="Rectangle 115"/>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17" name="Freeform 46"/>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18" name="Freeform 47"/>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19" name="Freeform 48"/>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0" name="Freeform 49"/>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1" name="Freeform 50"/>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2" name="Freeform 51"/>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3" name="Freeform 52"/>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4" name="Freeform 53"/>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5" name="Freeform 54"/>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6" name="Freeform 55"/>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7" name="Freeform 56"/>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8" name="Freeform 57"/>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9" name="Freeform 58"/>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ítulo 1">
            <a:extLst>
              <a:ext uri="{FF2B5EF4-FFF2-40B4-BE49-F238E27FC236}">
                <a16:creationId xmlns:a16="http://schemas.microsoft.com/office/drawing/2014/main" id="{3C76ABDD-9237-4EAD-BD01-152D521A0E2C}"/>
              </a:ext>
            </a:extLst>
          </p:cNvPr>
          <p:cNvSpPr>
            <a:spLocks noGrp="1"/>
          </p:cNvSpPr>
          <p:nvPr>
            <p:ph type="title"/>
          </p:nvPr>
        </p:nvSpPr>
        <p:spPr>
          <a:xfrm>
            <a:off x="6448425" y="618518"/>
            <a:ext cx="4598985" cy="1478570"/>
          </a:xfrm>
        </p:spPr>
        <p:txBody>
          <a:bodyPr>
            <a:normAutofit/>
          </a:bodyPr>
          <a:lstStyle/>
          <a:p>
            <a:pPr algn="ctr"/>
            <a:r>
              <a:rPr lang="es-ES" dirty="0"/>
              <a:t>Transferencias de Archivos</a:t>
            </a:r>
          </a:p>
        </p:txBody>
      </p:sp>
      <p:sp>
        <p:nvSpPr>
          <p:cNvPr id="3" name="Marcador de contenido 2">
            <a:extLst>
              <a:ext uri="{FF2B5EF4-FFF2-40B4-BE49-F238E27FC236}">
                <a16:creationId xmlns:a16="http://schemas.microsoft.com/office/drawing/2014/main" id="{AB016018-15C1-40F5-B4F9-6D1DA4F727C6}"/>
              </a:ext>
            </a:extLst>
          </p:cNvPr>
          <p:cNvSpPr>
            <a:spLocks noGrp="1"/>
          </p:cNvSpPr>
          <p:nvPr>
            <p:ph idx="1"/>
          </p:nvPr>
        </p:nvSpPr>
        <p:spPr>
          <a:xfrm>
            <a:off x="6267450" y="1996585"/>
            <a:ext cx="5386286" cy="4552950"/>
          </a:xfrm>
        </p:spPr>
        <p:txBody>
          <a:bodyPr>
            <a:normAutofit fontScale="92500" lnSpcReduction="10000"/>
          </a:bodyPr>
          <a:lstStyle/>
          <a:p>
            <a:pPr algn="just">
              <a:lnSpc>
                <a:spcPct val="110000"/>
              </a:lnSpc>
            </a:pPr>
            <a:r>
              <a:rPr lang="es-ES" sz="1600" dirty="0">
                <a:latin typeface="Corbel" panose="020B0503020204020204" pitchFamily="34" charset="0"/>
              </a:rPr>
              <a:t>FTP(File Transfer </a:t>
            </a:r>
            <a:r>
              <a:rPr lang="es-ES" sz="1600" dirty="0" err="1">
                <a:latin typeface="Corbel" panose="020B0503020204020204" pitchFamily="34" charset="0"/>
              </a:rPr>
              <a:t>Protocol</a:t>
            </a:r>
            <a:r>
              <a:rPr lang="es-ES" sz="1600" dirty="0">
                <a:latin typeface="Corbel" panose="020B0503020204020204" pitchFamily="34" charset="0"/>
              </a:rPr>
              <a:t>):</a:t>
            </a:r>
          </a:p>
          <a:p>
            <a:pPr algn="just">
              <a:lnSpc>
                <a:spcPct val="110000"/>
              </a:lnSpc>
            </a:pPr>
            <a:r>
              <a:rPr lang="es-ES" sz="1600" dirty="0">
                <a:latin typeface="Corbel" panose="020B0503020204020204" pitchFamily="34" charset="0"/>
              </a:rPr>
              <a:t>La transferencia de archivos es una herramienta para enviar archivos de una computadora a otra.</a:t>
            </a:r>
          </a:p>
          <a:p>
            <a:pPr algn="just">
              <a:lnSpc>
                <a:spcPct val="110000"/>
              </a:lnSpc>
            </a:pPr>
            <a:r>
              <a:rPr lang="es-ES" sz="1600" dirty="0">
                <a:latin typeface="Corbel" panose="020B0503020204020204" pitchFamily="34" charset="0"/>
              </a:rPr>
              <a:t>Los clientes FTP y los servidores transmiten nombres de usuario y contraseñas en formato de texto plano (no cifrado). Esto significa que cualquier hacker puede olfatear el tráfico de red y ser capaz de obtener la información de inicio de sesión con bastante facilidad.</a:t>
            </a:r>
          </a:p>
          <a:p>
            <a:pPr algn="just">
              <a:lnSpc>
                <a:spcPct val="110000"/>
              </a:lnSpc>
            </a:pPr>
            <a:r>
              <a:rPr lang="es-ES" sz="1600" dirty="0">
                <a:latin typeface="Corbel" panose="020B0503020204020204" pitchFamily="34" charset="0"/>
              </a:rPr>
              <a:t>La información de inicio de sesión no es la única que se transmite en texto sin formato. Los archivos también se transmiten sin cifrar.</a:t>
            </a:r>
          </a:p>
          <a:p>
            <a:pPr algn="just">
              <a:lnSpc>
                <a:spcPct val="110000"/>
              </a:lnSpc>
            </a:pPr>
            <a:r>
              <a:rPr lang="es-ES" sz="1600" dirty="0">
                <a:latin typeface="Corbel" panose="020B0503020204020204" pitchFamily="34" charset="0"/>
              </a:rPr>
              <a:t>No se puede utilizar una cuenta administrador para transferir archivos mediante FTP.</a:t>
            </a:r>
          </a:p>
          <a:p>
            <a:pPr algn="just">
              <a:lnSpc>
                <a:spcPct val="110000"/>
              </a:lnSpc>
            </a:pPr>
            <a:r>
              <a:rPr lang="es-ES" sz="1600" dirty="0">
                <a:latin typeface="Corbel" panose="020B0503020204020204" pitchFamily="34" charset="0"/>
              </a:rPr>
              <a:t>FTP anónimo es la capacidad de iniciar sesión en el servidor FTP sin ser autenticado. Este método se utiliza generalmente para proporcionar acceso a los archivos del dominio público.</a:t>
            </a:r>
          </a:p>
        </p:txBody>
      </p:sp>
    </p:spTree>
    <p:extLst>
      <p:ext uri="{BB962C8B-B14F-4D97-AF65-F5344CB8AC3E}">
        <p14:creationId xmlns:p14="http://schemas.microsoft.com/office/powerpoint/2010/main" val="30836931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1" name="Group 70"/>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72" name="Rectangle 71"/>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3" name="Picture 2"/>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pic>
        <p:nvPicPr>
          <p:cNvPr id="6146" name="Picture 2" descr="Resultado de imagen para transferencias de archivos">
            <a:extLst>
              <a:ext uri="{FF2B5EF4-FFF2-40B4-BE49-F238E27FC236}">
                <a16:creationId xmlns:a16="http://schemas.microsoft.com/office/drawing/2014/main" id="{0CAC9382-B61F-482E-8B1B-6525825E03E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8288" r="2742"/>
          <a:stretch/>
        </p:blipFill>
        <p:spPr bwMode="auto">
          <a:xfrm>
            <a:off x="-5597" y="10"/>
            <a:ext cx="6101597" cy="6857990"/>
          </a:xfrm>
          <a:prstGeom prst="rect">
            <a:avLst/>
          </a:prstGeom>
          <a:noFill/>
          <a:extLst>
            <a:ext uri="{909E8E84-426E-40DD-AFC4-6F175D3DCCD1}">
              <a14:hiddenFill xmlns:a14="http://schemas.microsoft.com/office/drawing/2010/main">
                <a:solidFill>
                  <a:srgbClr val="FFFFFF"/>
                </a:solidFill>
              </a14:hiddenFill>
            </a:ext>
          </a:extLst>
        </p:spPr>
      </p:pic>
      <p:grpSp>
        <p:nvGrpSpPr>
          <p:cNvPr id="75" name="Group 74"/>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76" name="Rectangle 75"/>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77" name="Freeform 6"/>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78" name="Freeform 7"/>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79" name="Rectangle 78"/>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80" name="Freeform 9"/>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81" name="Freeform 10"/>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82" name="Freeform 11"/>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83" name="Freeform 12"/>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84" name="Freeform 13"/>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85" name="Freeform 14"/>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86" name="Freeform 15"/>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87" name="Freeform 16"/>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88" name="Freeform 17"/>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89" name="Freeform 18"/>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90" name="Freeform 19"/>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91" name="Freeform 20"/>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92" name="Freeform 21"/>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93" name="Freeform 22"/>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94" name="Freeform 23"/>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95" name="Freeform 24"/>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96" name="Freeform 25"/>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97" name="Freeform 26"/>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98" name="Freeform 27"/>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99" name="Freeform 28"/>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00" name="Freeform 29"/>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01" name="Freeform 30"/>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02" name="Freeform 31"/>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03" name="Freeform 32"/>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04" name="Rectangle 103"/>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05" name="Freeform 34"/>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06" name="Freeform 35"/>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07" name="Freeform 36"/>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08" name="Freeform 37"/>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09" name="Freeform 38"/>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10" name="Freeform 39"/>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11" name="Freeform 40"/>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12" name="Freeform 41"/>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13" name="Freeform 42"/>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14" name="Freeform 43"/>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15" name="Freeform 44"/>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16" name="Rectangle 115"/>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17" name="Freeform 46"/>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18" name="Freeform 47"/>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19" name="Freeform 48"/>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0" name="Freeform 49"/>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1" name="Freeform 50"/>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2" name="Freeform 51"/>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3" name="Freeform 52"/>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4" name="Freeform 53"/>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5" name="Freeform 54"/>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6" name="Freeform 55"/>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7" name="Freeform 56"/>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8" name="Freeform 57"/>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9" name="Freeform 58"/>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ítulo 1">
            <a:extLst>
              <a:ext uri="{FF2B5EF4-FFF2-40B4-BE49-F238E27FC236}">
                <a16:creationId xmlns:a16="http://schemas.microsoft.com/office/drawing/2014/main" id="{3C76ABDD-9237-4EAD-BD01-152D521A0E2C}"/>
              </a:ext>
            </a:extLst>
          </p:cNvPr>
          <p:cNvSpPr>
            <a:spLocks noGrp="1"/>
          </p:cNvSpPr>
          <p:nvPr>
            <p:ph type="title"/>
          </p:nvPr>
        </p:nvSpPr>
        <p:spPr>
          <a:xfrm>
            <a:off x="6448425" y="618518"/>
            <a:ext cx="4598985" cy="1478570"/>
          </a:xfrm>
        </p:spPr>
        <p:txBody>
          <a:bodyPr>
            <a:normAutofit/>
          </a:bodyPr>
          <a:lstStyle/>
          <a:p>
            <a:pPr algn="ctr"/>
            <a:r>
              <a:rPr lang="es-ES" dirty="0"/>
              <a:t>Transferencias de Archivos</a:t>
            </a:r>
          </a:p>
        </p:txBody>
      </p:sp>
      <p:sp>
        <p:nvSpPr>
          <p:cNvPr id="3" name="Marcador de contenido 2">
            <a:extLst>
              <a:ext uri="{FF2B5EF4-FFF2-40B4-BE49-F238E27FC236}">
                <a16:creationId xmlns:a16="http://schemas.microsoft.com/office/drawing/2014/main" id="{AB016018-15C1-40F5-B4F9-6D1DA4F727C6}"/>
              </a:ext>
            </a:extLst>
          </p:cNvPr>
          <p:cNvSpPr>
            <a:spLocks noGrp="1"/>
          </p:cNvSpPr>
          <p:nvPr>
            <p:ph idx="1"/>
          </p:nvPr>
        </p:nvSpPr>
        <p:spPr>
          <a:xfrm>
            <a:off x="6023568" y="2113182"/>
            <a:ext cx="5814994" cy="4360863"/>
          </a:xfrm>
        </p:spPr>
        <p:txBody>
          <a:bodyPr>
            <a:normAutofit/>
          </a:bodyPr>
          <a:lstStyle/>
          <a:p>
            <a:pPr marL="0" indent="0" algn="just">
              <a:lnSpc>
                <a:spcPct val="110000"/>
              </a:lnSpc>
              <a:buNone/>
            </a:pPr>
            <a:r>
              <a:rPr lang="es-ES" sz="1600" dirty="0">
                <a:latin typeface="Corbel" panose="020B0503020204020204" pitchFamily="34" charset="0"/>
              </a:rPr>
              <a:t>Mejores Prácticas:</a:t>
            </a:r>
          </a:p>
          <a:p>
            <a:pPr algn="just">
              <a:lnSpc>
                <a:spcPct val="110000"/>
              </a:lnSpc>
            </a:pPr>
            <a:r>
              <a:rPr lang="es-ES" sz="1600" dirty="0">
                <a:latin typeface="Corbel" panose="020B0503020204020204" pitchFamily="34" charset="0"/>
              </a:rPr>
              <a:t>Nunca utilice la utilidad FTP normal. En su lugar, utilice la utilidad FTP seguro, si es posible.</a:t>
            </a:r>
          </a:p>
          <a:p>
            <a:pPr algn="just">
              <a:lnSpc>
                <a:spcPct val="110000"/>
              </a:lnSpc>
            </a:pPr>
            <a:r>
              <a:rPr lang="es-ES" sz="1600" dirty="0">
                <a:latin typeface="Corbel" panose="020B0503020204020204" pitchFamily="34" charset="0"/>
              </a:rPr>
              <a:t>Realiza dos directorios FTP: uno solo para cargas de archivos con permiso de escritura y otro para descargas de archivos con permiso de lectura solamente.</a:t>
            </a:r>
          </a:p>
          <a:p>
            <a:pPr algn="just">
              <a:lnSpc>
                <a:spcPct val="110000"/>
              </a:lnSpc>
            </a:pPr>
            <a:r>
              <a:rPr lang="es-ES" sz="1600" dirty="0">
                <a:latin typeface="Corbel" panose="020B0503020204020204" pitchFamily="34" charset="0"/>
              </a:rPr>
              <a:t>Utilizar cuentas específicas para FTP que no tengan acceso a ningún archivo o directorio fuera de los directorios UPLOAD y DOWNLOAD.</a:t>
            </a:r>
          </a:p>
          <a:p>
            <a:pPr algn="just">
              <a:lnSpc>
                <a:spcPct val="110000"/>
              </a:lnSpc>
            </a:pPr>
            <a:r>
              <a:rPr lang="es-ES" sz="1600" dirty="0">
                <a:latin typeface="Corbel" panose="020B0503020204020204" pitchFamily="34" charset="0"/>
              </a:rPr>
              <a:t>Active el registro y escanee regularmente los registros de FTP para actividades inusuales.</a:t>
            </a:r>
          </a:p>
          <a:p>
            <a:pPr algn="just">
              <a:lnSpc>
                <a:spcPct val="110000"/>
              </a:lnSpc>
            </a:pPr>
            <a:r>
              <a:rPr lang="es-ES" sz="1600" dirty="0">
                <a:latin typeface="Corbel" panose="020B0503020204020204" pitchFamily="34" charset="0"/>
              </a:rPr>
              <a:t>Permitir que sólo los operadores autorizados tengan privilegios de FTP.</a:t>
            </a:r>
          </a:p>
        </p:txBody>
      </p:sp>
    </p:spTree>
    <p:extLst>
      <p:ext uri="{BB962C8B-B14F-4D97-AF65-F5344CB8AC3E}">
        <p14:creationId xmlns:p14="http://schemas.microsoft.com/office/powerpoint/2010/main" val="30843235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C76ABDD-9237-4EAD-BD01-152D521A0E2C}"/>
              </a:ext>
            </a:extLst>
          </p:cNvPr>
          <p:cNvSpPr>
            <a:spLocks noGrp="1"/>
          </p:cNvSpPr>
          <p:nvPr>
            <p:ph type="title"/>
          </p:nvPr>
        </p:nvSpPr>
        <p:spPr/>
        <p:txBody>
          <a:bodyPr/>
          <a:lstStyle/>
          <a:p>
            <a:pPr algn="ctr"/>
            <a:r>
              <a:rPr lang="es-ES" dirty="0"/>
              <a:t>Archivos Compartidos</a:t>
            </a:r>
          </a:p>
        </p:txBody>
      </p:sp>
      <p:sp>
        <p:nvSpPr>
          <p:cNvPr id="3" name="Marcador de contenido 2">
            <a:extLst>
              <a:ext uri="{FF2B5EF4-FFF2-40B4-BE49-F238E27FC236}">
                <a16:creationId xmlns:a16="http://schemas.microsoft.com/office/drawing/2014/main" id="{AB016018-15C1-40F5-B4F9-6D1DA4F727C6}"/>
              </a:ext>
            </a:extLst>
          </p:cNvPr>
          <p:cNvSpPr>
            <a:spLocks noGrp="1"/>
          </p:cNvSpPr>
          <p:nvPr>
            <p:ph idx="1"/>
          </p:nvPr>
        </p:nvSpPr>
        <p:spPr>
          <a:xfrm>
            <a:off x="1141413" y="1889563"/>
            <a:ext cx="9905999" cy="3541714"/>
          </a:xfrm>
        </p:spPr>
        <p:txBody>
          <a:bodyPr>
            <a:normAutofit fontScale="92500" lnSpcReduction="20000"/>
          </a:bodyPr>
          <a:lstStyle/>
          <a:p>
            <a:pPr marL="0" indent="0" algn="just">
              <a:buNone/>
            </a:pPr>
            <a:r>
              <a:rPr lang="es-ES" dirty="0">
                <a:latin typeface="Corbel" panose="020B0503020204020204" pitchFamily="34" charset="0"/>
              </a:rPr>
              <a:t>No importa cuáles sean las circunstancias, compartir archivos genera naturalmente riesgos y amenazas de seguridad.</a:t>
            </a:r>
          </a:p>
          <a:p>
            <a:pPr marL="0" indent="0" algn="just">
              <a:buNone/>
            </a:pPr>
            <a:r>
              <a:rPr lang="es-ES" dirty="0">
                <a:latin typeface="Corbel" panose="020B0503020204020204" pitchFamily="34" charset="0"/>
              </a:rPr>
              <a:t>Programas Peer-</a:t>
            </a:r>
            <a:r>
              <a:rPr lang="es-ES" dirty="0" err="1">
                <a:latin typeface="Corbel" panose="020B0503020204020204" pitchFamily="34" charset="0"/>
              </a:rPr>
              <a:t>To</a:t>
            </a:r>
            <a:r>
              <a:rPr lang="es-ES" dirty="0">
                <a:latin typeface="Corbel" panose="020B0503020204020204" pitchFamily="34" charset="0"/>
              </a:rPr>
              <a:t>-Peer permiten a los usuarios compartir archivos.</a:t>
            </a:r>
          </a:p>
          <a:p>
            <a:pPr marL="0" indent="0" algn="just">
              <a:buNone/>
            </a:pPr>
            <a:r>
              <a:rPr lang="es-ES" dirty="0">
                <a:latin typeface="Corbel" panose="020B0503020204020204" pitchFamily="34" charset="0"/>
              </a:rPr>
              <a:t>Razones para prohibir este tipo de programas:</a:t>
            </a:r>
          </a:p>
          <a:p>
            <a:pPr lvl="1" algn="just"/>
            <a:r>
              <a:rPr lang="es-ES" dirty="0">
                <a:latin typeface="Corbel" panose="020B0503020204020204" pitchFamily="34" charset="0"/>
              </a:rPr>
              <a:t>Código Malicioso</a:t>
            </a:r>
          </a:p>
          <a:p>
            <a:pPr lvl="1" algn="just"/>
            <a:r>
              <a:rPr lang="es-ES" dirty="0" err="1">
                <a:latin typeface="Corbel" panose="020B0503020204020204" pitchFamily="34" charset="0"/>
              </a:rPr>
              <a:t>Adware</a:t>
            </a:r>
            <a:r>
              <a:rPr lang="es-ES" dirty="0">
                <a:latin typeface="Corbel" panose="020B0503020204020204" pitchFamily="34" charset="0"/>
              </a:rPr>
              <a:t> – Spyware</a:t>
            </a:r>
          </a:p>
          <a:p>
            <a:pPr lvl="1" algn="just"/>
            <a:r>
              <a:rPr lang="es-ES" dirty="0">
                <a:latin typeface="Corbel" panose="020B0503020204020204" pitchFamily="34" charset="0"/>
              </a:rPr>
              <a:t>Privacidad y Confidencialidad</a:t>
            </a:r>
          </a:p>
          <a:p>
            <a:pPr lvl="1" algn="just"/>
            <a:r>
              <a:rPr lang="es-ES" dirty="0">
                <a:latin typeface="Corbel" panose="020B0503020204020204" pitchFamily="34" charset="0"/>
              </a:rPr>
              <a:t>Pornografía</a:t>
            </a:r>
          </a:p>
          <a:p>
            <a:pPr lvl="1" algn="just"/>
            <a:r>
              <a:rPr lang="es-ES" dirty="0">
                <a:latin typeface="Corbel" panose="020B0503020204020204" pitchFamily="34" charset="0"/>
              </a:rPr>
              <a:t>Problemas de Derechos de Autor</a:t>
            </a:r>
          </a:p>
        </p:txBody>
      </p:sp>
      <p:pic>
        <p:nvPicPr>
          <p:cNvPr id="7170" name="Picture 2" descr="Resultado de imagen para archivos compartidos">
            <a:extLst>
              <a:ext uri="{FF2B5EF4-FFF2-40B4-BE49-F238E27FC236}">
                <a16:creationId xmlns:a16="http://schemas.microsoft.com/office/drawing/2014/main" id="{715AE6DD-A1C6-49D3-84A1-2082C626D5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68523" y="3660420"/>
            <a:ext cx="5057978" cy="30869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70389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1" name="Group 70"/>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72" name="Rectangle 71"/>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3" name="Picture 2"/>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pic>
        <p:nvPicPr>
          <p:cNvPr id="8194" name="Picture 2" descr="Resultado de imagen para memoria de un equipo">
            <a:extLst>
              <a:ext uri="{FF2B5EF4-FFF2-40B4-BE49-F238E27FC236}">
                <a16:creationId xmlns:a16="http://schemas.microsoft.com/office/drawing/2014/main" id="{067EC906-2AC1-4DCA-80CC-FCA01C7EF60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0074" r="29881"/>
          <a:stretch/>
        </p:blipFill>
        <p:spPr bwMode="auto">
          <a:xfrm>
            <a:off x="-5597" y="10"/>
            <a:ext cx="6101597" cy="6857990"/>
          </a:xfrm>
          <a:prstGeom prst="rect">
            <a:avLst/>
          </a:prstGeom>
          <a:noFill/>
          <a:extLst>
            <a:ext uri="{909E8E84-426E-40DD-AFC4-6F175D3DCCD1}">
              <a14:hiddenFill xmlns:a14="http://schemas.microsoft.com/office/drawing/2010/main">
                <a:solidFill>
                  <a:srgbClr val="FFFFFF"/>
                </a:solidFill>
              </a14:hiddenFill>
            </a:ext>
          </a:extLst>
        </p:spPr>
      </p:pic>
      <p:grpSp>
        <p:nvGrpSpPr>
          <p:cNvPr id="75" name="Group 74"/>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76" name="Rectangle 75"/>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77" name="Freeform 6"/>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78" name="Freeform 7"/>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79" name="Rectangle 78"/>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80" name="Freeform 9"/>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81" name="Freeform 10"/>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82" name="Freeform 11"/>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83" name="Freeform 12"/>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84" name="Freeform 13"/>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85" name="Freeform 14"/>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86" name="Freeform 15"/>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87" name="Freeform 16"/>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88" name="Freeform 17"/>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89" name="Freeform 18"/>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90" name="Freeform 19"/>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91" name="Freeform 20"/>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92" name="Freeform 21"/>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93" name="Freeform 22"/>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94" name="Freeform 23"/>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95" name="Freeform 24"/>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96" name="Freeform 25"/>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97" name="Freeform 26"/>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98" name="Freeform 27"/>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99" name="Freeform 28"/>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00" name="Freeform 29"/>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01" name="Freeform 30"/>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02" name="Freeform 31"/>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03" name="Freeform 32"/>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04" name="Rectangle 103"/>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05" name="Freeform 34"/>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06" name="Freeform 35"/>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07" name="Freeform 36"/>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08" name="Freeform 37"/>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09" name="Freeform 38"/>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10" name="Freeform 39"/>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11" name="Freeform 40"/>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12" name="Freeform 41"/>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13" name="Freeform 42"/>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14" name="Freeform 43"/>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15" name="Freeform 44"/>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16" name="Rectangle 115"/>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17" name="Freeform 46"/>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18" name="Freeform 47"/>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19" name="Freeform 48"/>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0" name="Freeform 49"/>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1" name="Freeform 50"/>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2" name="Freeform 51"/>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3" name="Freeform 52"/>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4" name="Freeform 53"/>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5" name="Freeform 54"/>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6" name="Freeform 55"/>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7" name="Freeform 56"/>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8" name="Freeform 57"/>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9" name="Freeform 58"/>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ítulo 1">
            <a:extLst>
              <a:ext uri="{FF2B5EF4-FFF2-40B4-BE49-F238E27FC236}">
                <a16:creationId xmlns:a16="http://schemas.microsoft.com/office/drawing/2014/main" id="{3C76ABDD-9237-4EAD-BD01-152D521A0E2C}"/>
              </a:ext>
            </a:extLst>
          </p:cNvPr>
          <p:cNvSpPr>
            <a:spLocks noGrp="1"/>
          </p:cNvSpPr>
          <p:nvPr>
            <p:ph type="title"/>
          </p:nvPr>
        </p:nvSpPr>
        <p:spPr>
          <a:xfrm>
            <a:off x="6448425" y="618518"/>
            <a:ext cx="4598985" cy="1478570"/>
          </a:xfrm>
        </p:spPr>
        <p:txBody>
          <a:bodyPr>
            <a:normAutofit/>
          </a:bodyPr>
          <a:lstStyle/>
          <a:p>
            <a:pPr algn="ctr"/>
            <a:r>
              <a:rPr lang="es-ES" dirty="0"/>
              <a:t>Memoria</a:t>
            </a:r>
          </a:p>
        </p:txBody>
      </p:sp>
      <p:sp>
        <p:nvSpPr>
          <p:cNvPr id="3" name="Marcador de contenido 2">
            <a:extLst>
              <a:ext uri="{FF2B5EF4-FFF2-40B4-BE49-F238E27FC236}">
                <a16:creationId xmlns:a16="http://schemas.microsoft.com/office/drawing/2014/main" id="{AB016018-15C1-40F5-B4F9-6D1DA4F727C6}"/>
              </a:ext>
            </a:extLst>
          </p:cNvPr>
          <p:cNvSpPr>
            <a:spLocks noGrp="1"/>
          </p:cNvSpPr>
          <p:nvPr>
            <p:ph idx="1"/>
          </p:nvPr>
        </p:nvSpPr>
        <p:spPr>
          <a:xfrm>
            <a:off x="6834187" y="2131218"/>
            <a:ext cx="4598986" cy="3541714"/>
          </a:xfrm>
        </p:spPr>
        <p:txBody>
          <a:bodyPr>
            <a:normAutofit/>
          </a:bodyPr>
          <a:lstStyle/>
          <a:p>
            <a:pPr marL="0" indent="0" algn="just">
              <a:lnSpc>
                <a:spcPct val="110000"/>
              </a:lnSpc>
              <a:buNone/>
            </a:pPr>
            <a:r>
              <a:rPr lang="es-ES" sz="2200" dirty="0">
                <a:latin typeface="Corbel" panose="020B0503020204020204" pitchFamily="34" charset="0"/>
              </a:rPr>
              <a:t>La memoria de un equipo puede dañarse por un software mal escrito. Lo cual puede comprometer la integridad de la información.</a:t>
            </a:r>
          </a:p>
          <a:p>
            <a:pPr marL="0" indent="0" algn="just">
              <a:lnSpc>
                <a:spcPct val="110000"/>
              </a:lnSpc>
              <a:buNone/>
            </a:pPr>
            <a:endParaRPr lang="es-ES" sz="2200" dirty="0">
              <a:latin typeface="Corbel" panose="020B0503020204020204" pitchFamily="34" charset="0"/>
            </a:endParaRPr>
          </a:p>
          <a:p>
            <a:pPr marL="0" indent="0" algn="just">
              <a:lnSpc>
                <a:spcPct val="110000"/>
              </a:lnSpc>
              <a:buNone/>
            </a:pPr>
            <a:r>
              <a:rPr lang="es-ES" sz="2200" dirty="0">
                <a:latin typeface="Corbel" panose="020B0503020204020204" pitchFamily="34" charset="0"/>
              </a:rPr>
              <a:t>La solución es aplicar las actualizaciones pertinentes del software o dejarlo de utilizar.</a:t>
            </a:r>
          </a:p>
        </p:txBody>
      </p:sp>
    </p:spTree>
    <p:extLst>
      <p:ext uri="{BB962C8B-B14F-4D97-AF65-F5344CB8AC3E}">
        <p14:creationId xmlns:p14="http://schemas.microsoft.com/office/powerpoint/2010/main" val="2220315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1" name="Group 70"/>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72" name="Rectangle 71"/>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3" name="Picture 2"/>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pic>
        <p:nvPicPr>
          <p:cNvPr id="9218" name="Picture 2" descr="Resultado de imagen para métodos de autenticación">
            <a:extLst>
              <a:ext uri="{FF2B5EF4-FFF2-40B4-BE49-F238E27FC236}">
                <a16:creationId xmlns:a16="http://schemas.microsoft.com/office/drawing/2014/main" id="{50770B02-E345-45E8-A557-7BF761B5B78B}"/>
              </a:ext>
            </a:extLst>
          </p:cNvPr>
          <p:cNvPicPr>
            <a:picLocks noChangeAspect="1" noChangeArrowheads="1"/>
          </p:cNvPicPr>
          <p:nvPr/>
        </p:nvPicPr>
        <p:blipFill rotWithShape="1">
          <a:blip r:embed="rId4">
            <a:alphaModFix/>
            <a:extLst>
              <a:ext uri="{28A0092B-C50C-407E-A947-70E740481C1C}">
                <a14:useLocalDpi xmlns:a14="http://schemas.microsoft.com/office/drawing/2010/main" val="0"/>
              </a:ext>
            </a:extLst>
          </a:blip>
          <a:srcRect t="13401" b="19011"/>
          <a:stretch/>
        </p:blipFill>
        <p:spPr bwMode="auto">
          <a:xfrm>
            <a:off x="3611" y="10"/>
            <a:ext cx="12188389" cy="6857990"/>
          </a:xfrm>
          <a:prstGeom prst="rect">
            <a:avLst/>
          </a:prstGeom>
          <a:noFill/>
          <a:extLst>
            <a:ext uri="{909E8E84-426E-40DD-AFC4-6F175D3DCCD1}">
              <a14:hiddenFill xmlns:a14="http://schemas.microsoft.com/office/drawing/2010/main">
                <a:solidFill>
                  <a:srgbClr val="FFFFFF"/>
                </a:solidFill>
              </a14:hiddenFill>
            </a:ext>
          </a:extLst>
        </p:spPr>
      </p:pic>
      <p:grpSp>
        <p:nvGrpSpPr>
          <p:cNvPr id="75" name="Group 74"/>
          <p:cNvGrpSpPr>
            <a:grpSpLocks noGrp="1" noUngrp="1" noRot="1" noChangeAspect="1" noMove="1" noResize="1"/>
          </p:cNvGrpSpPr>
          <p:nvPr>
            <p:extLst>
              <p:ext uri="{386F3935-93C4-4BCD-93E2-E3B085C9AB24}">
                <p16:designElem xmlns:p16="http://schemas.microsoft.com/office/powerpoint/2015/main" val="1"/>
              </p:ext>
            </p:extLst>
          </p:nvPr>
        </p:nvGrpSpPr>
        <p:grpSpPr>
          <a:xfrm>
            <a:off x="372533" y="0"/>
            <a:ext cx="11455400" cy="6848476"/>
            <a:chOff x="372533" y="0"/>
            <a:chExt cx="11455400" cy="6848476"/>
          </a:xfrm>
        </p:grpSpPr>
        <p:sp>
          <p:nvSpPr>
            <p:cNvPr id="76" name="Round Diagonal Corner Rectangle 7"/>
            <p:cNvSpPr/>
            <p:nvPr>
              <p:extLst>
                <p:ext uri="{386F3935-93C4-4BCD-93E2-E3B085C9AB24}">
                  <p16:designElem xmlns:p16="http://schemas.microsoft.com/office/powerpoint/2015/main" val="1"/>
                </p:ext>
              </p:extLst>
            </p:nvPr>
          </p:nvSpPr>
          <p:spPr>
            <a:xfrm>
              <a:off x="922867" y="766234"/>
              <a:ext cx="10346266" cy="5325532"/>
            </a:xfrm>
            <a:prstGeom prst="round2DiagRect">
              <a:avLst>
                <a:gd name="adj1" fmla="val 4147"/>
                <a:gd name="adj2" fmla="val 0"/>
              </a:avLst>
            </a:prstGeom>
            <a:solidFill>
              <a:schemeClr val="bg1">
                <a:alpha val="80000"/>
              </a:scheme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77" name="Group 76"/>
            <p:cNvGrpSpPr/>
            <p:nvPr>
              <p:extLst>
                <p:ext uri="{386F3935-93C4-4BCD-93E2-E3B085C9AB24}">
                  <p16:designElem xmlns:p16="http://schemas.microsoft.com/office/powerpoint/2015/main" val="1"/>
                </p:ext>
              </p:extLst>
            </p:nvPr>
          </p:nvGrpSpPr>
          <p:grpSpPr>
            <a:xfrm>
              <a:off x="11085512" y="0"/>
              <a:ext cx="650875" cy="1730375"/>
              <a:chOff x="11347978" y="0"/>
              <a:chExt cx="650875" cy="1730375"/>
            </a:xfrm>
          </p:grpSpPr>
          <p:sp>
            <p:nvSpPr>
              <p:cNvPr id="97" name="Freeform 32"/>
              <p:cNvSpPr/>
              <p:nvPr>
                <p:extLst>
                  <p:ext uri="{386F3935-93C4-4BCD-93E2-E3B085C9AB24}">
                    <p16:designElem xmlns:p16="http://schemas.microsoft.com/office/powerpoint/2015/main" val="1"/>
                  </p:ext>
                </p:extLst>
              </p:nvPr>
            </p:nvSpPr>
            <p:spPr bwMode="auto">
              <a:xfrm>
                <a:off x="11467041"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80000"/>
                </a:schemeClr>
              </a:solidFill>
              <a:ln>
                <a:noFill/>
              </a:ln>
              <a:extLst/>
            </p:spPr>
          </p:sp>
          <p:sp>
            <p:nvSpPr>
              <p:cNvPr id="98" name="Freeform 33"/>
              <p:cNvSpPr>
                <a:spLocks noEditPoints="1"/>
              </p:cNvSpPr>
              <p:nvPr>
                <p:extLst>
                  <p:ext uri="{386F3935-93C4-4BCD-93E2-E3B085C9AB24}">
                    <p16:designElem xmlns:p16="http://schemas.microsoft.com/office/powerpoint/2015/main" val="1"/>
                  </p:ext>
                </p:extLst>
              </p:nvPr>
            </p:nvSpPr>
            <p:spPr bwMode="auto">
              <a:xfrm>
                <a:off x="11347978"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80000"/>
                </a:schemeClr>
              </a:solidFill>
              <a:ln>
                <a:noFill/>
              </a:ln>
              <a:extLst/>
            </p:spPr>
          </p:sp>
          <p:sp>
            <p:nvSpPr>
              <p:cNvPr id="99" name="Freeform 34"/>
              <p:cNvSpPr>
                <a:spLocks noEditPoints="1"/>
              </p:cNvSpPr>
              <p:nvPr>
                <p:extLst>
                  <p:ext uri="{386F3935-93C4-4BCD-93E2-E3B085C9AB24}">
                    <p16:designElem xmlns:p16="http://schemas.microsoft.com/office/powerpoint/2015/main" val="1"/>
                  </p:ext>
                </p:extLst>
              </p:nvPr>
            </p:nvSpPr>
            <p:spPr bwMode="auto">
              <a:xfrm>
                <a:off x="11614678"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a:extLst/>
            </p:spPr>
          </p:sp>
          <p:sp>
            <p:nvSpPr>
              <p:cNvPr id="100" name="Freeform 37"/>
              <p:cNvSpPr/>
              <p:nvPr>
                <p:extLst>
                  <p:ext uri="{386F3935-93C4-4BCD-93E2-E3B085C9AB24}">
                    <p16:designElem xmlns:p16="http://schemas.microsoft.com/office/powerpoint/2015/main" val="1"/>
                  </p:ext>
                </p:extLst>
              </p:nvPr>
            </p:nvSpPr>
            <p:spPr bwMode="auto">
              <a:xfrm>
                <a:off x="11694053"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80000"/>
                </a:schemeClr>
              </a:solidFill>
              <a:ln>
                <a:noFill/>
              </a:ln>
              <a:extLst/>
            </p:spPr>
          </p:sp>
        </p:grpSp>
        <p:grpSp>
          <p:nvGrpSpPr>
            <p:cNvPr id="78" name="Group 77"/>
            <p:cNvGrpSpPr/>
            <p:nvPr>
              <p:extLst>
                <p:ext uri="{386F3935-93C4-4BCD-93E2-E3B085C9AB24}">
                  <p16:designElem xmlns:p16="http://schemas.microsoft.com/office/powerpoint/2015/main" val="1"/>
                </p:ext>
              </p:extLst>
            </p:nvPr>
          </p:nvGrpSpPr>
          <p:grpSpPr>
            <a:xfrm flipH="1">
              <a:off x="11229445" y="4867275"/>
              <a:ext cx="598488" cy="1981201"/>
              <a:chOff x="11424178" y="4867275"/>
              <a:chExt cx="598488" cy="1981201"/>
            </a:xfrm>
          </p:grpSpPr>
          <p:sp>
            <p:nvSpPr>
              <p:cNvPr id="91" name="Freeform 35"/>
              <p:cNvSpPr/>
              <p:nvPr>
                <p:extLst>
                  <p:ext uri="{386F3935-93C4-4BCD-93E2-E3B085C9AB24}">
                    <p16:designElem xmlns:p16="http://schemas.microsoft.com/office/powerpoint/2015/main" val="1"/>
                  </p:ext>
                </p:extLst>
              </p:nvPr>
            </p:nvSpPr>
            <p:spPr bwMode="auto">
              <a:xfrm>
                <a:off x="11514666"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80000"/>
                </a:schemeClr>
              </a:solidFill>
              <a:ln>
                <a:noFill/>
              </a:ln>
              <a:extLst/>
            </p:spPr>
          </p:sp>
          <p:sp>
            <p:nvSpPr>
              <p:cNvPr id="92" name="Freeform 36"/>
              <p:cNvSpPr>
                <a:spLocks noEditPoints="1"/>
              </p:cNvSpPr>
              <p:nvPr>
                <p:extLst>
                  <p:ext uri="{386F3935-93C4-4BCD-93E2-E3B085C9AB24}">
                    <p16:designElem xmlns:p16="http://schemas.microsoft.com/office/powerpoint/2015/main" val="1"/>
                  </p:ext>
                </p:extLst>
              </p:nvPr>
            </p:nvSpPr>
            <p:spPr bwMode="auto">
              <a:xfrm>
                <a:off x="11755966"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80000"/>
                </a:schemeClr>
              </a:solidFill>
              <a:ln>
                <a:noFill/>
              </a:ln>
              <a:extLst/>
            </p:spPr>
          </p:sp>
          <p:sp>
            <p:nvSpPr>
              <p:cNvPr id="93" name="Freeform 38"/>
              <p:cNvSpPr>
                <a:spLocks noEditPoints="1"/>
              </p:cNvSpPr>
              <p:nvPr>
                <p:extLst>
                  <p:ext uri="{386F3935-93C4-4BCD-93E2-E3B085C9AB24}">
                    <p16:designElem xmlns:p16="http://schemas.microsoft.com/office/powerpoint/2015/main" val="1"/>
                  </p:ext>
                </p:extLst>
              </p:nvPr>
            </p:nvSpPr>
            <p:spPr bwMode="auto">
              <a:xfrm>
                <a:off x="11619441"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a:extLst/>
            </p:spPr>
          </p:sp>
          <p:sp>
            <p:nvSpPr>
              <p:cNvPr id="94" name="Freeform 39"/>
              <p:cNvSpPr/>
              <p:nvPr>
                <p:extLst>
                  <p:ext uri="{386F3935-93C4-4BCD-93E2-E3B085C9AB24}">
                    <p16:designElem xmlns:p16="http://schemas.microsoft.com/office/powerpoint/2015/main" val="1"/>
                  </p:ext>
                </p:extLst>
              </p:nvPr>
            </p:nvSpPr>
            <p:spPr bwMode="auto">
              <a:xfrm>
                <a:off x="11424178"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80000"/>
                </a:schemeClr>
              </a:solidFill>
              <a:ln>
                <a:noFill/>
              </a:ln>
              <a:extLst/>
            </p:spPr>
          </p:sp>
          <p:sp>
            <p:nvSpPr>
              <p:cNvPr id="95" name="Freeform 40"/>
              <p:cNvSpPr>
                <a:spLocks noEditPoints="1"/>
              </p:cNvSpPr>
              <p:nvPr>
                <p:extLst>
                  <p:ext uri="{386F3935-93C4-4BCD-93E2-E3B085C9AB24}">
                    <p16:designElem xmlns:p16="http://schemas.microsoft.com/office/powerpoint/2015/main" val="1"/>
                  </p:ext>
                </p:extLst>
              </p:nvPr>
            </p:nvSpPr>
            <p:spPr bwMode="auto">
              <a:xfrm>
                <a:off x="11832166"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80000"/>
                </a:schemeClr>
              </a:solidFill>
              <a:ln>
                <a:noFill/>
              </a:ln>
              <a:extLst/>
            </p:spPr>
          </p:sp>
          <p:sp>
            <p:nvSpPr>
              <p:cNvPr id="96" name="Rectangle 41"/>
              <p:cNvSpPr>
                <a:spLocks noChangeArrowheads="1"/>
              </p:cNvSpPr>
              <p:nvPr>
                <p:extLst>
                  <p:ext uri="{386F3935-93C4-4BCD-93E2-E3B085C9AB24}">
                    <p16:designElem xmlns:p16="http://schemas.microsoft.com/office/powerpoint/2015/main" val="1"/>
                  </p:ext>
                </p:extLst>
              </p:nvPr>
            </p:nvSpPr>
            <p:spPr bwMode="auto">
              <a:xfrm>
                <a:off x="11922653" y="6596063"/>
                <a:ext cx="23813" cy="252413"/>
              </a:xfrm>
              <a:prstGeom prst="rect">
                <a:avLst/>
              </a:prstGeom>
              <a:solidFill>
                <a:schemeClr val="tx2">
                  <a:alpha val="80000"/>
                </a:schemeClr>
              </a:solidFill>
              <a:ln>
                <a:noFill/>
              </a:ln>
              <a:extLst/>
            </p:spPr>
          </p:sp>
        </p:grpSp>
        <p:grpSp>
          <p:nvGrpSpPr>
            <p:cNvPr id="79" name="Group 78"/>
            <p:cNvGrpSpPr/>
            <p:nvPr>
              <p:extLst>
                <p:ext uri="{386F3935-93C4-4BCD-93E2-E3B085C9AB24}">
                  <p16:designElem xmlns:p16="http://schemas.microsoft.com/office/powerpoint/2015/main" val="1"/>
                </p:ext>
              </p:extLst>
            </p:nvPr>
          </p:nvGrpSpPr>
          <p:grpSpPr>
            <a:xfrm flipH="1">
              <a:off x="440267" y="5118101"/>
              <a:ext cx="650875" cy="1730375"/>
              <a:chOff x="118533" y="5118101"/>
              <a:chExt cx="650875" cy="1730375"/>
            </a:xfrm>
          </p:grpSpPr>
          <p:sp>
            <p:nvSpPr>
              <p:cNvPr id="87" name="Freeform 32"/>
              <p:cNvSpPr/>
              <p:nvPr>
                <p:extLst>
                  <p:ext uri="{386F3935-93C4-4BCD-93E2-E3B085C9AB24}">
                    <p16:designElem xmlns:p16="http://schemas.microsoft.com/office/powerpoint/2015/main" val="1"/>
                  </p:ext>
                </p:extLst>
              </p:nvPr>
            </p:nvSpPr>
            <p:spPr bwMode="auto">
              <a:xfrm flipV="1">
                <a:off x="237596" y="6335713"/>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80000"/>
                </a:schemeClr>
              </a:solidFill>
              <a:ln>
                <a:noFill/>
              </a:ln>
              <a:extLst/>
            </p:spPr>
          </p:sp>
          <p:sp>
            <p:nvSpPr>
              <p:cNvPr id="88" name="Freeform 33"/>
              <p:cNvSpPr>
                <a:spLocks noEditPoints="1"/>
              </p:cNvSpPr>
              <p:nvPr>
                <p:extLst>
                  <p:ext uri="{386F3935-93C4-4BCD-93E2-E3B085C9AB24}">
                    <p16:designElem xmlns:p16="http://schemas.microsoft.com/office/powerpoint/2015/main" val="1"/>
                  </p:ext>
                </p:extLst>
              </p:nvPr>
            </p:nvSpPr>
            <p:spPr bwMode="auto">
              <a:xfrm flipV="1">
                <a:off x="118533" y="622141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80000"/>
                </a:schemeClr>
              </a:solidFill>
              <a:ln>
                <a:noFill/>
              </a:ln>
              <a:extLst/>
            </p:spPr>
          </p:sp>
          <p:sp>
            <p:nvSpPr>
              <p:cNvPr id="89" name="Freeform 34"/>
              <p:cNvSpPr>
                <a:spLocks noEditPoints="1"/>
              </p:cNvSpPr>
              <p:nvPr>
                <p:extLst>
                  <p:ext uri="{386F3935-93C4-4BCD-93E2-E3B085C9AB24}">
                    <p16:designElem xmlns:p16="http://schemas.microsoft.com/office/powerpoint/2015/main" val="1"/>
                  </p:ext>
                </p:extLst>
              </p:nvPr>
            </p:nvSpPr>
            <p:spPr bwMode="auto">
              <a:xfrm flipV="1">
                <a:off x="385233" y="5118101"/>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a:extLst/>
            </p:spPr>
          </p:sp>
          <p:sp>
            <p:nvSpPr>
              <p:cNvPr id="90" name="Freeform 37"/>
              <p:cNvSpPr/>
              <p:nvPr>
                <p:extLst>
                  <p:ext uri="{386F3935-93C4-4BCD-93E2-E3B085C9AB24}">
                    <p16:designElem xmlns:p16="http://schemas.microsoft.com/office/powerpoint/2015/main" val="1"/>
                  </p:ext>
                </p:extLst>
              </p:nvPr>
            </p:nvSpPr>
            <p:spPr bwMode="auto">
              <a:xfrm flipV="1">
                <a:off x="464608" y="5299075"/>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80000"/>
                </a:schemeClr>
              </a:solidFill>
              <a:ln>
                <a:noFill/>
              </a:ln>
              <a:extLst/>
            </p:spPr>
          </p:sp>
        </p:grpSp>
        <p:grpSp>
          <p:nvGrpSpPr>
            <p:cNvPr id="80" name="Group 79"/>
            <p:cNvGrpSpPr/>
            <p:nvPr>
              <p:extLst>
                <p:ext uri="{386F3935-93C4-4BCD-93E2-E3B085C9AB24}">
                  <p16:designElem xmlns:p16="http://schemas.microsoft.com/office/powerpoint/2015/main" val="1"/>
                </p:ext>
              </p:extLst>
            </p:nvPr>
          </p:nvGrpSpPr>
          <p:grpSpPr>
            <a:xfrm>
              <a:off x="372533" y="0"/>
              <a:ext cx="598488" cy="1981201"/>
              <a:chOff x="194733" y="0"/>
              <a:chExt cx="598488" cy="1981201"/>
            </a:xfrm>
          </p:grpSpPr>
          <p:sp>
            <p:nvSpPr>
              <p:cNvPr id="81" name="Freeform 35"/>
              <p:cNvSpPr/>
              <p:nvPr>
                <p:extLst>
                  <p:ext uri="{386F3935-93C4-4BCD-93E2-E3B085C9AB24}">
                    <p16:designElem xmlns:p16="http://schemas.microsoft.com/office/powerpoint/2015/main" val="1"/>
                  </p:ext>
                </p:extLst>
              </p:nvPr>
            </p:nvSpPr>
            <p:spPr bwMode="auto">
              <a:xfrm flipV="1">
                <a:off x="285221" y="0"/>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80000"/>
                </a:schemeClr>
              </a:solidFill>
              <a:ln>
                <a:noFill/>
              </a:ln>
              <a:extLst/>
            </p:spPr>
          </p:sp>
          <p:sp>
            <p:nvSpPr>
              <p:cNvPr id="82" name="Freeform 36"/>
              <p:cNvSpPr>
                <a:spLocks noEditPoints="1"/>
              </p:cNvSpPr>
              <p:nvPr>
                <p:extLst>
                  <p:ext uri="{386F3935-93C4-4BCD-93E2-E3B085C9AB24}">
                    <p16:designElem xmlns:p16="http://schemas.microsoft.com/office/powerpoint/2015/main" val="1"/>
                  </p:ext>
                </p:extLst>
              </p:nvPr>
            </p:nvSpPr>
            <p:spPr bwMode="auto">
              <a:xfrm flipV="1">
                <a:off x="526521" y="1141413"/>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80000"/>
                </a:schemeClr>
              </a:solidFill>
              <a:ln>
                <a:noFill/>
              </a:ln>
              <a:extLst/>
            </p:spPr>
          </p:sp>
          <p:sp>
            <p:nvSpPr>
              <p:cNvPr id="83" name="Freeform 38"/>
              <p:cNvSpPr>
                <a:spLocks noEditPoints="1"/>
              </p:cNvSpPr>
              <p:nvPr>
                <p:extLst>
                  <p:ext uri="{386F3935-93C4-4BCD-93E2-E3B085C9AB24}">
                    <p16:designElem xmlns:p16="http://schemas.microsoft.com/office/powerpoint/2015/main" val="1"/>
                  </p:ext>
                </p:extLst>
              </p:nvPr>
            </p:nvSpPr>
            <p:spPr bwMode="auto">
              <a:xfrm flipV="1">
                <a:off x="389996" y="1792288"/>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a:extLst/>
            </p:spPr>
          </p:sp>
          <p:sp>
            <p:nvSpPr>
              <p:cNvPr id="84" name="Freeform 39"/>
              <p:cNvSpPr/>
              <p:nvPr>
                <p:extLst>
                  <p:ext uri="{386F3935-93C4-4BCD-93E2-E3B085C9AB24}">
                    <p16:designElem xmlns:p16="http://schemas.microsoft.com/office/powerpoint/2015/main" val="1"/>
                  </p:ext>
                </p:extLst>
              </p:nvPr>
            </p:nvSpPr>
            <p:spPr bwMode="auto">
              <a:xfrm flipV="1">
                <a:off x="194733" y="0"/>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80000"/>
                </a:schemeClr>
              </a:solidFill>
              <a:ln>
                <a:noFill/>
              </a:ln>
              <a:extLst/>
            </p:spPr>
          </p:sp>
          <p:sp>
            <p:nvSpPr>
              <p:cNvPr id="85" name="Freeform 40"/>
              <p:cNvSpPr>
                <a:spLocks noEditPoints="1"/>
              </p:cNvSpPr>
              <p:nvPr>
                <p:extLst>
                  <p:ext uri="{386F3935-93C4-4BCD-93E2-E3B085C9AB24}">
                    <p16:designElem xmlns:p16="http://schemas.microsoft.com/office/powerpoint/2015/main" val="1"/>
                  </p:ext>
                </p:extLst>
              </p:nvPr>
            </p:nvSpPr>
            <p:spPr bwMode="auto">
              <a:xfrm flipV="1">
                <a:off x="602721" y="24288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80000"/>
                </a:schemeClr>
              </a:solidFill>
              <a:ln>
                <a:noFill/>
              </a:ln>
              <a:extLst/>
            </p:spPr>
          </p:sp>
          <p:sp>
            <p:nvSpPr>
              <p:cNvPr id="86" name="Rectangle 41"/>
              <p:cNvSpPr>
                <a:spLocks noChangeArrowheads="1"/>
              </p:cNvSpPr>
              <p:nvPr>
                <p:extLst>
                  <p:ext uri="{386F3935-93C4-4BCD-93E2-E3B085C9AB24}">
                    <p16:designElem xmlns:p16="http://schemas.microsoft.com/office/powerpoint/2015/main" val="1"/>
                  </p:ext>
                </p:extLst>
              </p:nvPr>
            </p:nvSpPr>
            <p:spPr bwMode="auto">
              <a:xfrm flipV="1">
                <a:off x="693208" y="0"/>
                <a:ext cx="23813" cy="252413"/>
              </a:xfrm>
              <a:prstGeom prst="rect">
                <a:avLst/>
              </a:prstGeom>
              <a:solidFill>
                <a:schemeClr val="tx2">
                  <a:alpha val="80000"/>
                </a:schemeClr>
              </a:solidFill>
              <a:ln>
                <a:noFill/>
              </a:ln>
              <a:extLst/>
            </p:spPr>
          </p:sp>
        </p:grpSp>
      </p:grpSp>
      <p:sp>
        <p:nvSpPr>
          <p:cNvPr id="2" name="Título 1">
            <a:extLst>
              <a:ext uri="{FF2B5EF4-FFF2-40B4-BE49-F238E27FC236}">
                <a16:creationId xmlns:a16="http://schemas.microsoft.com/office/drawing/2014/main" id="{3C76ABDD-9237-4EAD-BD01-152D521A0E2C}"/>
              </a:ext>
            </a:extLst>
          </p:cNvPr>
          <p:cNvSpPr>
            <a:spLocks noGrp="1"/>
          </p:cNvSpPr>
          <p:nvPr>
            <p:ph type="title"/>
          </p:nvPr>
        </p:nvSpPr>
        <p:spPr>
          <a:xfrm>
            <a:off x="1143001" y="1007533"/>
            <a:ext cx="9905998" cy="1092200"/>
          </a:xfrm>
        </p:spPr>
        <p:txBody>
          <a:bodyPr>
            <a:normAutofit/>
          </a:bodyPr>
          <a:lstStyle/>
          <a:p>
            <a:pPr algn="ctr"/>
            <a:r>
              <a:rPr lang="es-ES" dirty="0"/>
              <a:t>Métodos de Autenticación</a:t>
            </a:r>
            <a:endParaRPr lang="es-ES"/>
          </a:p>
        </p:txBody>
      </p:sp>
      <p:sp>
        <p:nvSpPr>
          <p:cNvPr id="3" name="Marcador de contenido 2">
            <a:extLst>
              <a:ext uri="{FF2B5EF4-FFF2-40B4-BE49-F238E27FC236}">
                <a16:creationId xmlns:a16="http://schemas.microsoft.com/office/drawing/2014/main" id="{AB016018-15C1-40F5-B4F9-6D1DA4F727C6}"/>
              </a:ext>
            </a:extLst>
          </p:cNvPr>
          <p:cNvSpPr>
            <a:spLocks noGrp="1"/>
          </p:cNvSpPr>
          <p:nvPr>
            <p:ph idx="1"/>
          </p:nvPr>
        </p:nvSpPr>
        <p:spPr>
          <a:xfrm>
            <a:off x="1143001" y="2252134"/>
            <a:ext cx="9905999" cy="3454399"/>
          </a:xfrm>
        </p:spPr>
        <p:txBody>
          <a:bodyPr anchor="ctr">
            <a:normAutofit/>
          </a:bodyPr>
          <a:lstStyle/>
          <a:p>
            <a:pPr marL="0" indent="0" algn="just">
              <a:lnSpc>
                <a:spcPct val="110000"/>
              </a:lnSpc>
              <a:buNone/>
            </a:pPr>
            <a:r>
              <a:rPr lang="es-ES" sz="2000" dirty="0">
                <a:latin typeface="Corbel" panose="020B0503020204020204" pitchFamily="34" charset="0"/>
              </a:rPr>
              <a:t>La autenticación es un servicio fundamental de los sistemas operativos, usualmente se implementan dos tipos de autenticación:</a:t>
            </a:r>
          </a:p>
          <a:p>
            <a:pPr marL="0" indent="0" algn="just">
              <a:lnSpc>
                <a:spcPct val="110000"/>
              </a:lnSpc>
              <a:buNone/>
            </a:pPr>
            <a:endParaRPr lang="es-ES" sz="2000" dirty="0">
              <a:latin typeface="Corbel" panose="020B0503020204020204" pitchFamily="34" charset="0"/>
            </a:endParaRPr>
          </a:p>
          <a:p>
            <a:pPr algn="just">
              <a:lnSpc>
                <a:spcPct val="110000"/>
              </a:lnSpc>
            </a:pPr>
            <a:r>
              <a:rPr lang="es-ES" sz="2000" b="1" dirty="0">
                <a:effectLst>
                  <a:outerShdw blurRad="38100" dist="38100" dir="2700000" algn="tl">
                    <a:srgbClr val="000000">
                      <a:alpha val="43137"/>
                    </a:srgbClr>
                  </a:outerShdw>
                </a:effectLst>
                <a:latin typeface="Corbel" panose="020B0503020204020204" pitchFamily="34" charset="0"/>
              </a:rPr>
              <a:t>Autenticación Digital</a:t>
            </a:r>
          </a:p>
          <a:p>
            <a:pPr lvl="1" algn="just">
              <a:lnSpc>
                <a:spcPct val="110000"/>
              </a:lnSpc>
            </a:pPr>
            <a:r>
              <a:rPr lang="es-ES" dirty="0">
                <a:latin typeface="Corbel" panose="020B0503020204020204" pitchFamily="34" charset="0"/>
              </a:rPr>
              <a:t>Verifica la autenticación de usuario a través de un software o mecanismos digitales.</a:t>
            </a:r>
          </a:p>
          <a:p>
            <a:pPr algn="just">
              <a:lnSpc>
                <a:spcPct val="110000"/>
              </a:lnSpc>
            </a:pPr>
            <a:r>
              <a:rPr lang="es-ES" sz="2000" b="1" dirty="0">
                <a:effectLst>
                  <a:outerShdw blurRad="38100" dist="38100" dir="2700000" algn="tl">
                    <a:srgbClr val="000000">
                      <a:alpha val="43137"/>
                    </a:srgbClr>
                  </a:outerShdw>
                </a:effectLst>
                <a:latin typeface="Corbel" panose="020B0503020204020204" pitchFamily="34" charset="0"/>
              </a:rPr>
              <a:t>Autenticación Física</a:t>
            </a:r>
          </a:p>
          <a:p>
            <a:pPr lvl="1" algn="just">
              <a:lnSpc>
                <a:spcPct val="110000"/>
              </a:lnSpc>
            </a:pPr>
            <a:r>
              <a:rPr lang="es-ES" dirty="0">
                <a:latin typeface="Corbel" panose="020B0503020204020204" pitchFamily="34" charset="0"/>
              </a:rPr>
              <a:t>Permite el ingreso a las diferentes oficinas y al edificio de la compañía.</a:t>
            </a:r>
          </a:p>
          <a:p>
            <a:pPr lvl="1" algn="just">
              <a:lnSpc>
                <a:spcPct val="110000"/>
              </a:lnSpc>
            </a:pPr>
            <a:r>
              <a:rPr lang="es-ES" dirty="0">
                <a:latin typeface="Corbel" panose="020B0503020204020204" pitchFamily="34" charset="0"/>
              </a:rPr>
              <a:t>Tarjetas Magnéticas</a:t>
            </a:r>
          </a:p>
        </p:txBody>
      </p:sp>
    </p:spTree>
    <p:extLst>
      <p:ext uri="{BB962C8B-B14F-4D97-AF65-F5344CB8AC3E}">
        <p14:creationId xmlns:p14="http://schemas.microsoft.com/office/powerpoint/2010/main" val="28562333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1" name="Group 70"/>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72" name="Rectangle 71"/>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3" name="Picture 2"/>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pic>
        <p:nvPicPr>
          <p:cNvPr id="10242" name="Picture 2" descr="Resultado de imagen para certificado digital">
            <a:extLst>
              <a:ext uri="{FF2B5EF4-FFF2-40B4-BE49-F238E27FC236}">
                <a16:creationId xmlns:a16="http://schemas.microsoft.com/office/drawing/2014/main" id="{E8E01D49-392F-43E4-BE78-FB530C843E1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9796" r="3545" b="-1"/>
          <a:stretch/>
        </p:blipFill>
        <p:spPr bwMode="auto">
          <a:xfrm>
            <a:off x="-5597" y="10"/>
            <a:ext cx="6101597" cy="6857990"/>
          </a:xfrm>
          <a:prstGeom prst="rect">
            <a:avLst/>
          </a:prstGeom>
          <a:noFill/>
          <a:extLst>
            <a:ext uri="{909E8E84-426E-40DD-AFC4-6F175D3DCCD1}">
              <a14:hiddenFill xmlns:a14="http://schemas.microsoft.com/office/drawing/2010/main">
                <a:solidFill>
                  <a:srgbClr val="FFFFFF"/>
                </a:solidFill>
              </a14:hiddenFill>
            </a:ext>
          </a:extLst>
        </p:spPr>
      </p:pic>
      <p:grpSp>
        <p:nvGrpSpPr>
          <p:cNvPr id="75" name="Group 74"/>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76" name="Rectangle 75"/>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77" name="Freeform 6"/>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78" name="Freeform 7"/>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79" name="Rectangle 78"/>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80" name="Freeform 9"/>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81" name="Freeform 10"/>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82" name="Freeform 11"/>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83" name="Freeform 12"/>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84" name="Freeform 13"/>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85" name="Freeform 14"/>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86" name="Freeform 15"/>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87" name="Freeform 16"/>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88" name="Freeform 17"/>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89" name="Freeform 18"/>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90" name="Freeform 19"/>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91" name="Freeform 20"/>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92" name="Freeform 21"/>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93" name="Freeform 22"/>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94" name="Freeform 23"/>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95" name="Freeform 24"/>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96" name="Freeform 25"/>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97" name="Freeform 26"/>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98" name="Freeform 27"/>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99" name="Freeform 28"/>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00" name="Freeform 29"/>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01" name="Freeform 30"/>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02" name="Freeform 31"/>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03" name="Freeform 32"/>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04" name="Rectangle 103"/>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05" name="Freeform 34"/>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06" name="Freeform 35"/>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07" name="Freeform 36"/>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08" name="Freeform 37"/>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09" name="Freeform 38"/>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10" name="Freeform 39"/>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11" name="Freeform 40"/>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12" name="Freeform 41"/>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13" name="Freeform 42"/>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14" name="Freeform 43"/>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15" name="Freeform 44"/>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16" name="Rectangle 115"/>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17" name="Freeform 46"/>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18" name="Freeform 47"/>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19" name="Freeform 48"/>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0" name="Freeform 49"/>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1" name="Freeform 50"/>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2" name="Freeform 51"/>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3" name="Freeform 52"/>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4" name="Freeform 53"/>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5" name="Freeform 54"/>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6" name="Freeform 55"/>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7" name="Freeform 56"/>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8" name="Freeform 57"/>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9" name="Freeform 58"/>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ítulo 1">
            <a:extLst>
              <a:ext uri="{FF2B5EF4-FFF2-40B4-BE49-F238E27FC236}">
                <a16:creationId xmlns:a16="http://schemas.microsoft.com/office/drawing/2014/main" id="{3C76ABDD-9237-4EAD-BD01-152D521A0E2C}"/>
              </a:ext>
            </a:extLst>
          </p:cNvPr>
          <p:cNvSpPr>
            <a:spLocks noGrp="1"/>
          </p:cNvSpPr>
          <p:nvPr>
            <p:ph type="title"/>
          </p:nvPr>
        </p:nvSpPr>
        <p:spPr>
          <a:xfrm>
            <a:off x="6448425" y="618518"/>
            <a:ext cx="4598985" cy="1478570"/>
          </a:xfrm>
        </p:spPr>
        <p:txBody>
          <a:bodyPr>
            <a:normAutofit/>
          </a:bodyPr>
          <a:lstStyle/>
          <a:p>
            <a:r>
              <a:rPr lang="es-ES" dirty="0"/>
              <a:t>Certificado Digital</a:t>
            </a:r>
          </a:p>
        </p:txBody>
      </p:sp>
      <p:sp>
        <p:nvSpPr>
          <p:cNvPr id="3" name="Marcador de contenido 2">
            <a:extLst>
              <a:ext uri="{FF2B5EF4-FFF2-40B4-BE49-F238E27FC236}">
                <a16:creationId xmlns:a16="http://schemas.microsoft.com/office/drawing/2014/main" id="{AB016018-15C1-40F5-B4F9-6D1DA4F727C6}"/>
              </a:ext>
            </a:extLst>
          </p:cNvPr>
          <p:cNvSpPr>
            <a:spLocks noGrp="1"/>
          </p:cNvSpPr>
          <p:nvPr>
            <p:ph idx="1"/>
          </p:nvPr>
        </p:nvSpPr>
        <p:spPr>
          <a:xfrm>
            <a:off x="6448425" y="2249487"/>
            <a:ext cx="4598986" cy="3541714"/>
          </a:xfrm>
        </p:spPr>
        <p:txBody>
          <a:bodyPr>
            <a:normAutofit/>
          </a:bodyPr>
          <a:lstStyle/>
          <a:p>
            <a:pPr marL="0" indent="0" algn="just">
              <a:lnSpc>
                <a:spcPct val="110000"/>
              </a:lnSpc>
              <a:buNone/>
            </a:pPr>
            <a:r>
              <a:rPr lang="es-ES" sz="2000" dirty="0">
                <a:latin typeface="Corbel" panose="020B0503020204020204" pitchFamily="34" charset="0"/>
              </a:rPr>
              <a:t>Este certificado digital es un archivo electrónico emitido por un grupo de confianza (conocido como autoridad de certificación) y no puede forjarse o manipularse.</a:t>
            </a:r>
          </a:p>
          <a:p>
            <a:pPr marL="0" indent="0" algn="just">
              <a:lnSpc>
                <a:spcPct val="110000"/>
              </a:lnSpc>
              <a:buNone/>
            </a:pPr>
            <a:endParaRPr lang="es-ES" sz="2000" dirty="0">
              <a:latin typeface="Corbel" panose="020B0503020204020204" pitchFamily="34" charset="0"/>
            </a:endParaRPr>
          </a:p>
          <a:p>
            <a:pPr marL="0" indent="0" algn="just">
              <a:lnSpc>
                <a:spcPct val="110000"/>
              </a:lnSpc>
              <a:buNone/>
            </a:pPr>
            <a:r>
              <a:rPr lang="es-ES" sz="2000" dirty="0">
                <a:latin typeface="Corbel" panose="020B0503020204020204" pitchFamily="34" charset="0"/>
              </a:rPr>
              <a:t>Es un cédula digital que puede ser obtenida por una persona, red, pagina web entre otras.</a:t>
            </a:r>
          </a:p>
        </p:txBody>
      </p:sp>
    </p:spTree>
    <p:extLst>
      <p:ext uri="{BB962C8B-B14F-4D97-AF65-F5344CB8AC3E}">
        <p14:creationId xmlns:p14="http://schemas.microsoft.com/office/powerpoint/2010/main" val="20115325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C76ABDD-9237-4EAD-BD01-152D521A0E2C}"/>
              </a:ext>
            </a:extLst>
          </p:cNvPr>
          <p:cNvSpPr>
            <a:spLocks noGrp="1"/>
          </p:cNvSpPr>
          <p:nvPr>
            <p:ph type="title"/>
          </p:nvPr>
        </p:nvSpPr>
        <p:spPr/>
        <p:txBody>
          <a:bodyPr/>
          <a:lstStyle/>
          <a:p>
            <a:pPr algn="ctr"/>
            <a:r>
              <a:rPr lang="es-ES" dirty="0"/>
              <a:t>Token Digital</a:t>
            </a:r>
          </a:p>
        </p:txBody>
      </p:sp>
      <p:sp>
        <p:nvSpPr>
          <p:cNvPr id="3" name="Marcador de contenido 2">
            <a:extLst>
              <a:ext uri="{FF2B5EF4-FFF2-40B4-BE49-F238E27FC236}">
                <a16:creationId xmlns:a16="http://schemas.microsoft.com/office/drawing/2014/main" id="{AB016018-15C1-40F5-B4F9-6D1DA4F727C6}"/>
              </a:ext>
            </a:extLst>
          </p:cNvPr>
          <p:cNvSpPr>
            <a:spLocks noGrp="1"/>
          </p:cNvSpPr>
          <p:nvPr>
            <p:ph idx="1"/>
          </p:nvPr>
        </p:nvSpPr>
        <p:spPr>
          <a:xfrm>
            <a:off x="1149927" y="1792287"/>
            <a:ext cx="9905999" cy="3541714"/>
          </a:xfrm>
        </p:spPr>
        <p:txBody>
          <a:bodyPr>
            <a:normAutofit/>
          </a:bodyPr>
          <a:lstStyle/>
          <a:p>
            <a:pPr marL="0" indent="0" algn="just">
              <a:buNone/>
            </a:pPr>
            <a:r>
              <a:rPr lang="es-ES" dirty="0">
                <a:latin typeface="Corbel" panose="020B0503020204020204" pitchFamily="34" charset="0"/>
              </a:rPr>
              <a:t>- Elemento de Hardware que permite la autenticación de un usuarios.</a:t>
            </a:r>
          </a:p>
          <a:p>
            <a:pPr marL="0" indent="0" algn="just">
              <a:buNone/>
            </a:pPr>
            <a:r>
              <a:rPr lang="es-ES" dirty="0">
                <a:latin typeface="Corbel" panose="020B0503020204020204" pitchFamily="34" charset="0"/>
              </a:rPr>
              <a:t>- Cada ingreso se hace con una clave diferente.</a:t>
            </a:r>
          </a:p>
          <a:p>
            <a:pPr marL="0" indent="0" algn="just">
              <a:buNone/>
            </a:pPr>
            <a:r>
              <a:rPr lang="es-ES" b="1" dirty="0">
                <a:latin typeface="Corbel" panose="020B0503020204020204" pitchFamily="34" charset="0"/>
              </a:rPr>
              <a:t>Nota: </a:t>
            </a:r>
            <a:r>
              <a:rPr lang="es-ES" dirty="0">
                <a:latin typeface="Corbel" panose="020B0503020204020204" pitchFamily="34" charset="0"/>
              </a:rPr>
              <a:t>si un usuario pierde este token, se debe informar inmediatamente, y la cuenta de usuario debe ser bloqueada hasta que la situación se corrija.</a:t>
            </a:r>
          </a:p>
          <a:p>
            <a:pPr marL="0" indent="0" algn="just">
              <a:buNone/>
            </a:pPr>
            <a:endParaRPr lang="es-ES" dirty="0"/>
          </a:p>
        </p:txBody>
      </p:sp>
      <p:pic>
        <p:nvPicPr>
          <p:cNvPr id="1026" name="Picture 2" descr="Resultado de imagen para Token Usb"/>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74264" y="4084790"/>
            <a:ext cx="6044567" cy="24984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17365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C76ABDD-9237-4EAD-BD01-152D521A0E2C}"/>
              </a:ext>
            </a:extLst>
          </p:cNvPr>
          <p:cNvSpPr>
            <a:spLocks noGrp="1"/>
          </p:cNvSpPr>
          <p:nvPr>
            <p:ph type="title"/>
          </p:nvPr>
        </p:nvSpPr>
        <p:spPr/>
        <p:txBody>
          <a:bodyPr/>
          <a:lstStyle/>
          <a:p>
            <a:pPr algn="ctr"/>
            <a:r>
              <a:rPr lang="es-ES" dirty="0"/>
              <a:t>Tarjeta Digital</a:t>
            </a:r>
          </a:p>
        </p:txBody>
      </p:sp>
      <p:sp>
        <p:nvSpPr>
          <p:cNvPr id="3" name="Marcador de contenido 2">
            <a:extLst>
              <a:ext uri="{FF2B5EF4-FFF2-40B4-BE49-F238E27FC236}">
                <a16:creationId xmlns:a16="http://schemas.microsoft.com/office/drawing/2014/main" id="{AB016018-15C1-40F5-B4F9-6D1DA4F727C6}"/>
              </a:ext>
            </a:extLst>
          </p:cNvPr>
          <p:cNvSpPr>
            <a:spLocks noGrp="1"/>
          </p:cNvSpPr>
          <p:nvPr>
            <p:ph idx="1"/>
          </p:nvPr>
        </p:nvSpPr>
        <p:spPr>
          <a:xfrm>
            <a:off x="1141412" y="1828800"/>
            <a:ext cx="9905999" cy="3962401"/>
          </a:xfrm>
        </p:spPr>
        <p:txBody>
          <a:bodyPr>
            <a:normAutofit/>
          </a:bodyPr>
          <a:lstStyle/>
          <a:p>
            <a:pPr marL="0" indent="0" algn="just">
              <a:buNone/>
            </a:pPr>
            <a:r>
              <a:rPr lang="es-ES" dirty="0">
                <a:latin typeface="Corbel" panose="020B0503020204020204" pitchFamily="34" charset="0"/>
              </a:rPr>
              <a:t>Es como una tarjeta crédito o débito donde se almacena la información del usuario, se requiere de una lector de tarjetas para poder leer la información.</a:t>
            </a:r>
          </a:p>
          <a:p>
            <a:pPr marL="0" indent="0" algn="just">
              <a:buNone/>
            </a:pPr>
            <a:endParaRPr lang="es-ES" dirty="0"/>
          </a:p>
        </p:txBody>
      </p:sp>
      <p:pic>
        <p:nvPicPr>
          <p:cNvPr id="4" name="Imagen 3"/>
          <p:cNvPicPr>
            <a:picLocks noChangeAspect="1"/>
          </p:cNvPicPr>
          <p:nvPr/>
        </p:nvPicPr>
        <p:blipFill>
          <a:blip r:embed="rId3"/>
          <a:stretch>
            <a:fillRect/>
          </a:stretch>
        </p:blipFill>
        <p:spPr>
          <a:xfrm>
            <a:off x="3072356" y="3110324"/>
            <a:ext cx="5905500" cy="3333750"/>
          </a:xfrm>
          <a:prstGeom prst="rect">
            <a:avLst/>
          </a:prstGeom>
        </p:spPr>
      </p:pic>
    </p:spTree>
    <p:extLst>
      <p:ext uri="{BB962C8B-B14F-4D97-AF65-F5344CB8AC3E}">
        <p14:creationId xmlns:p14="http://schemas.microsoft.com/office/powerpoint/2010/main" val="13985048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C76ABDD-9237-4EAD-BD01-152D521A0E2C}"/>
              </a:ext>
            </a:extLst>
          </p:cNvPr>
          <p:cNvSpPr>
            <a:spLocks noGrp="1"/>
          </p:cNvSpPr>
          <p:nvPr>
            <p:ph type="title"/>
          </p:nvPr>
        </p:nvSpPr>
        <p:spPr>
          <a:xfrm>
            <a:off x="1141410" y="305937"/>
            <a:ext cx="9905998" cy="1478570"/>
          </a:xfrm>
        </p:spPr>
        <p:txBody>
          <a:bodyPr/>
          <a:lstStyle/>
          <a:p>
            <a:pPr algn="ctr"/>
            <a:r>
              <a:rPr lang="es-ES" dirty="0"/>
              <a:t>Kerberos</a:t>
            </a:r>
          </a:p>
        </p:txBody>
      </p:sp>
      <p:sp>
        <p:nvSpPr>
          <p:cNvPr id="3" name="Marcador de contenido 2">
            <a:extLst>
              <a:ext uri="{FF2B5EF4-FFF2-40B4-BE49-F238E27FC236}">
                <a16:creationId xmlns:a16="http://schemas.microsoft.com/office/drawing/2014/main" id="{AB016018-15C1-40F5-B4F9-6D1DA4F727C6}"/>
              </a:ext>
            </a:extLst>
          </p:cNvPr>
          <p:cNvSpPr>
            <a:spLocks noGrp="1"/>
          </p:cNvSpPr>
          <p:nvPr>
            <p:ph idx="1"/>
          </p:nvPr>
        </p:nvSpPr>
        <p:spPr>
          <a:xfrm>
            <a:off x="1141410" y="1545428"/>
            <a:ext cx="9905999" cy="3541714"/>
          </a:xfrm>
        </p:spPr>
        <p:txBody>
          <a:bodyPr>
            <a:normAutofit/>
          </a:bodyPr>
          <a:lstStyle/>
          <a:p>
            <a:pPr marL="0" indent="0" algn="just">
              <a:buNone/>
            </a:pPr>
            <a:r>
              <a:rPr lang="es-ES" dirty="0">
                <a:latin typeface="Corbel" panose="020B0503020204020204" pitchFamily="34" charset="0"/>
              </a:rPr>
              <a:t>Kerberos fue desarrollado por el Massachusetts </a:t>
            </a:r>
            <a:r>
              <a:rPr lang="es-ES" dirty="0" err="1">
                <a:latin typeface="Corbel" panose="020B0503020204020204" pitchFamily="34" charset="0"/>
              </a:rPr>
              <a:t>Institute</a:t>
            </a:r>
            <a:r>
              <a:rPr lang="es-ES" dirty="0">
                <a:latin typeface="Corbel" panose="020B0503020204020204" pitchFamily="34" charset="0"/>
              </a:rPr>
              <a:t> of </a:t>
            </a:r>
            <a:r>
              <a:rPr lang="es-ES" dirty="0" err="1">
                <a:latin typeface="Corbel" panose="020B0503020204020204" pitchFamily="34" charset="0"/>
              </a:rPr>
              <a:t>Technology</a:t>
            </a:r>
            <a:r>
              <a:rPr lang="es-ES" dirty="0">
                <a:latin typeface="Corbel" panose="020B0503020204020204" pitchFamily="34" charset="0"/>
              </a:rPr>
              <a:t> (MIT) para permitir a dos partes intercambiar información a través de una red abierta mediante la asignación de una clave única y un ticket, a cada usuario. Este ticket se utiliza para cifrar los mensajes.</a:t>
            </a:r>
          </a:p>
        </p:txBody>
      </p:sp>
      <p:pic>
        <p:nvPicPr>
          <p:cNvPr id="2050" name="Picture 2" descr="Resultado de imagen para kerbero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27030" y="3435825"/>
            <a:ext cx="5534761" cy="33026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16941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C76ABDD-9237-4EAD-BD01-152D521A0E2C}"/>
              </a:ext>
            </a:extLst>
          </p:cNvPr>
          <p:cNvSpPr>
            <a:spLocks noGrp="1"/>
          </p:cNvSpPr>
          <p:nvPr>
            <p:ph type="title"/>
          </p:nvPr>
        </p:nvSpPr>
        <p:spPr/>
        <p:txBody>
          <a:bodyPr/>
          <a:lstStyle/>
          <a:p>
            <a:r>
              <a:rPr lang="es-ES" dirty="0"/>
              <a:t>Introducción</a:t>
            </a:r>
          </a:p>
        </p:txBody>
      </p:sp>
      <p:sp>
        <p:nvSpPr>
          <p:cNvPr id="3" name="Marcador de contenido 2">
            <a:extLst>
              <a:ext uri="{FF2B5EF4-FFF2-40B4-BE49-F238E27FC236}">
                <a16:creationId xmlns:a16="http://schemas.microsoft.com/office/drawing/2014/main" id="{AB016018-15C1-40F5-B4F9-6D1DA4F727C6}"/>
              </a:ext>
            </a:extLst>
          </p:cNvPr>
          <p:cNvSpPr>
            <a:spLocks noGrp="1"/>
          </p:cNvSpPr>
          <p:nvPr>
            <p:ph idx="1"/>
          </p:nvPr>
        </p:nvSpPr>
        <p:spPr>
          <a:xfrm>
            <a:off x="745581" y="2097088"/>
            <a:ext cx="10697662" cy="4199439"/>
          </a:xfrm>
        </p:spPr>
        <p:txBody>
          <a:bodyPr>
            <a:normAutofit fontScale="92500"/>
          </a:bodyPr>
          <a:lstStyle/>
          <a:p>
            <a:pPr algn="just"/>
            <a:r>
              <a:rPr lang="es-ES" sz="2600" b="1" dirty="0">
                <a:latin typeface="Corbel" panose="020B0503020204020204" pitchFamily="34" charset="0"/>
              </a:rPr>
              <a:t>El sistema operativo se define como “una colección de programas que gestionan el ordenador y permiten a los programas y usuarios utilizar sus recursos.”</a:t>
            </a:r>
          </a:p>
          <a:p>
            <a:pPr algn="just"/>
            <a:r>
              <a:rPr lang="es-ES" sz="2600" b="1" dirty="0">
                <a:latin typeface="Corbel" panose="020B0503020204020204" pitchFamily="34" charset="0"/>
              </a:rPr>
              <a:t>Los sistemas operativos son uno de los principales puntos de acceso a los sistemas de gestión de base de datos.</a:t>
            </a:r>
          </a:p>
          <a:p>
            <a:pPr algn="just"/>
            <a:r>
              <a:rPr lang="es-ES" sz="2600" b="1" dirty="0">
                <a:latin typeface="Corbel" panose="020B0503020204020204" pitchFamily="34" charset="0"/>
              </a:rPr>
              <a:t>Cuando uno intenta acceder a una base de datos remotamente o localmente, una de las formas de autenticación es por medio del sistema operativos. Por lo cual se vuelve la primera línea de defensa para proteger a las base de datos</a:t>
            </a:r>
            <a:r>
              <a:rPr lang="es-ES" dirty="0"/>
              <a:t>.</a:t>
            </a:r>
          </a:p>
        </p:txBody>
      </p:sp>
    </p:spTree>
    <p:extLst>
      <p:ext uri="{BB962C8B-B14F-4D97-AF65-F5344CB8AC3E}">
        <p14:creationId xmlns:p14="http://schemas.microsoft.com/office/powerpoint/2010/main" val="5242480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C76ABDD-9237-4EAD-BD01-152D521A0E2C}"/>
              </a:ext>
            </a:extLst>
          </p:cNvPr>
          <p:cNvSpPr>
            <a:spLocks noGrp="1"/>
          </p:cNvSpPr>
          <p:nvPr>
            <p:ph type="title"/>
          </p:nvPr>
        </p:nvSpPr>
        <p:spPr/>
        <p:txBody>
          <a:bodyPr/>
          <a:lstStyle/>
          <a:p>
            <a:pPr algn="ctr"/>
            <a:r>
              <a:rPr lang="en-US" dirty="0"/>
              <a:t>Lightweight Directory Access Protocol (LDAP)</a:t>
            </a:r>
            <a:endParaRPr lang="es-ES" dirty="0"/>
          </a:p>
        </p:txBody>
      </p:sp>
      <p:sp>
        <p:nvSpPr>
          <p:cNvPr id="3" name="Marcador de contenido 2">
            <a:extLst>
              <a:ext uri="{FF2B5EF4-FFF2-40B4-BE49-F238E27FC236}">
                <a16:creationId xmlns:a16="http://schemas.microsoft.com/office/drawing/2014/main" id="{AB016018-15C1-40F5-B4F9-6D1DA4F727C6}"/>
              </a:ext>
            </a:extLst>
          </p:cNvPr>
          <p:cNvSpPr>
            <a:spLocks noGrp="1"/>
          </p:cNvSpPr>
          <p:nvPr>
            <p:ph idx="1"/>
          </p:nvPr>
        </p:nvSpPr>
        <p:spPr/>
        <p:txBody>
          <a:bodyPr>
            <a:normAutofit fontScale="92500"/>
          </a:bodyPr>
          <a:lstStyle/>
          <a:p>
            <a:pPr marL="0" indent="0" algn="just">
              <a:buNone/>
            </a:pPr>
            <a:r>
              <a:rPr lang="es-ES" dirty="0"/>
              <a:t>Desarrollado por la Universidad de Michigan</a:t>
            </a:r>
          </a:p>
          <a:p>
            <a:pPr marL="0" indent="0" algn="just">
              <a:buNone/>
            </a:pPr>
            <a:r>
              <a:rPr lang="es-ES" dirty="0"/>
              <a:t>Una base de datos de directorio centralizada almacena:</a:t>
            </a:r>
          </a:p>
          <a:p>
            <a:pPr lvl="1" algn="just"/>
            <a:r>
              <a:rPr lang="es-ES" dirty="0"/>
              <a:t>Usuarios (nombre de usuario e ID de usuario)</a:t>
            </a:r>
          </a:p>
          <a:p>
            <a:pPr lvl="1" algn="just"/>
            <a:r>
              <a:rPr lang="es-ES" dirty="0"/>
              <a:t>Contraseñas</a:t>
            </a:r>
          </a:p>
          <a:p>
            <a:pPr lvl="1" algn="just"/>
            <a:r>
              <a:rPr lang="es-ES" dirty="0"/>
              <a:t>Directorio telefónico interno</a:t>
            </a:r>
          </a:p>
          <a:p>
            <a:pPr lvl="1" algn="just"/>
            <a:r>
              <a:rPr lang="es-ES" dirty="0"/>
              <a:t>Claves de seguridad</a:t>
            </a:r>
          </a:p>
          <a:p>
            <a:pPr marL="0" indent="0" algn="just">
              <a:buNone/>
            </a:pPr>
            <a:r>
              <a:rPr lang="es-ES" dirty="0"/>
              <a:t>Eficiente para la lectura pero no adecuado en el caso de actualización frecuente.</a:t>
            </a:r>
          </a:p>
        </p:txBody>
      </p:sp>
    </p:spTree>
    <p:extLst>
      <p:ext uri="{BB962C8B-B14F-4D97-AF65-F5344CB8AC3E}">
        <p14:creationId xmlns:p14="http://schemas.microsoft.com/office/powerpoint/2010/main" val="25707209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C76ABDD-9237-4EAD-BD01-152D521A0E2C}"/>
              </a:ext>
            </a:extLst>
          </p:cNvPr>
          <p:cNvSpPr>
            <a:spLocks noGrp="1"/>
          </p:cNvSpPr>
          <p:nvPr>
            <p:ph type="title"/>
          </p:nvPr>
        </p:nvSpPr>
        <p:spPr>
          <a:xfrm>
            <a:off x="3330136" y="0"/>
            <a:ext cx="9905998" cy="1478570"/>
          </a:xfrm>
        </p:spPr>
        <p:txBody>
          <a:bodyPr/>
          <a:lstStyle/>
          <a:p>
            <a:r>
              <a:rPr lang="en-US" dirty="0"/>
              <a:t>NTLM NET LAN MANAGER</a:t>
            </a:r>
            <a:endParaRPr lang="es-ES" dirty="0"/>
          </a:p>
        </p:txBody>
      </p:sp>
      <p:sp>
        <p:nvSpPr>
          <p:cNvPr id="3" name="Marcador de contenido 2">
            <a:extLst>
              <a:ext uri="{FF2B5EF4-FFF2-40B4-BE49-F238E27FC236}">
                <a16:creationId xmlns:a16="http://schemas.microsoft.com/office/drawing/2014/main" id="{AB016018-15C1-40F5-B4F9-6D1DA4F727C6}"/>
              </a:ext>
            </a:extLst>
          </p:cNvPr>
          <p:cNvSpPr>
            <a:spLocks noGrp="1"/>
          </p:cNvSpPr>
          <p:nvPr>
            <p:ph idx="1"/>
          </p:nvPr>
        </p:nvSpPr>
        <p:spPr>
          <a:xfrm>
            <a:off x="1299942" y="1180940"/>
            <a:ext cx="5609584" cy="3541714"/>
          </a:xfrm>
        </p:spPr>
        <p:txBody>
          <a:bodyPr>
            <a:normAutofit/>
          </a:bodyPr>
          <a:lstStyle/>
          <a:p>
            <a:pPr algn="just"/>
            <a:r>
              <a:rPr lang="es-ES" dirty="0">
                <a:latin typeface="Corbel" panose="020B0503020204020204" pitchFamily="34" charset="0"/>
              </a:rPr>
              <a:t>Desarrollado por Microsoft</a:t>
            </a:r>
          </a:p>
          <a:p>
            <a:pPr algn="just"/>
            <a:r>
              <a:rPr lang="es-ES" dirty="0">
                <a:latin typeface="Corbel" panose="020B0503020204020204" pitchFamily="34" charset="0"/>
              </a:rPr>
              <a:t>Utilizan un protocolo de autenticación de desafío / respuesta.</a:t>
            </a:r>
          </a:p>
          <a:p>
            <a:pPr algn="just"/>
            <a:r>
              <a:rPr lang="es-ES" dirty="0">
                <a:latin typeface="Corbel" panose="020B0503020204020204" pitchFamily="34" charset="0"/>
              </a:rPr>
              <a:t>No es soportado por nuevas versiones de Windows.</a:t>
            </a:r>
          </a:p>
        </p:txBody>
      </p:sp>
      <p:pic>
        <p:nvPicPr>
          <p:cNvPr id="4" name="Imagen 3"/>
          <p:cNvPicPr>
            <a:picLocks noChangeAspect="1"/>
          </p:cNvPicPr>
          <p:nvPr/>
        </p:nvPicPr>
        <p:blipFill>
          <a:blip r:embed="rId3"/>
          <a:stretch>
            <a:fillRect/>
          </a:stretch>
        </p:blipFill>
        <p:spPr>
          <a:xfrm>
            <a:off x="4837838" y="3471894"/>
            <a:ext cx="5741273" cy="3211641"/>
          </a:xfrm>
          <a:prstGeom prst="rect">
            <a:avLst/>
          </a:prstGeom>
        </p:spPr>
      </p:pic>
    </p:spTree>
    <p:extLst>
      <p:ext uri="{BB962C8B-B14F-4D97-AF65-F5344CB8AC3E}">
        <p14:creationId xmlns:p14="http://schemas.microsoft.com/office/powerpoint/2010/main" val="28706563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C76ABDD-9237-4EAD-BD01-152D521A0E2C}"/>
              </a:ext>
            </a:extLst>
          </p:cNvPr>
          <p:cNvSpPr>
            <a:spLocks noGrp="1"/>
          </p:cNvSpPr>
          <p:nvPr>
            <p:ph type="title"/>
          </p:nvPr>
        </p:nvSpPr>
        <p:spPr/>
        <p:txBody>
          <a:bodyPr/>
          <a:lstStyle/>
          <a:p>
            <a:pPr algn="ctr"/>
            <a:r>
              <a:rPr lang="en-US" dirty="0"/>
              <a:t>PKI Public Key Infrastructure</a:t>
            </a:r>
            <a:endParaRPr lang="es-ES" dirty="0"/>
          </a:p>
        </p:txBody>
      </p:sp>
      <p:sp>
        <p:nvSpPr>
          <p:cNvPr id="3" name="Marcador de contenido 2">
            <a:extLst>
              <a:ext uri="{FF2B5EF4-FFF2-40B4-BE49-F238E27FC236}">
                <a16:creationId xmlns:a16="http://schemas.microsoft.com/office/drawing/2014/main" id="{AB016018-15C1-40F5-B4F9-6D1DA4F727C6}"/>
              </a:ext>
            </a:extLst>
          </p:cNvPr>
          <p:cNvSpPr>
            <a:spLocks noGrp="1"/>
          </p:cNvSpPr>
          <p:nvPr>
            <p:ph idx="1"/>
          </p:nvPr>
        </p:nvSpPr>
        <p:spPr>
          <a:xfrm>
            <a:off x="1141414" y="1947929"/>
            <a:ext cx="8255506" cy="3541714"/>
          </a:xfrm>
        </p:spPr>
        <p:txBody>
          <a:bodyPr>
            <a:normAutofit fontScale="92500"/>
          </a:bodyPr>
          <a:lstStyle/>
          <a:p>
            <a:pPr algn="just"/>
            <a:r>
              <a:rPr lang="es-ES" dirty="0">
                <a:latin typeface="Corbel" panose="020B0503020204020204" pitchFamily="34" charset="0"/>
              </a:rPr>
              <a:t>Cifrado de clave pública</a:t>
            </a:r>
          </a:p>
          <a:p>
            <a:pPr algn="just"/>
            <a:r>
              <a:rPr lang="es-ES" dirty="0">
                <a:latin typeface="Corbel" panose="020B0503020204020204" pitchFamily="34" charset="0"/>
              </a:rPr>
              <a:t>Método de autenticación en el que un usuario mantiene una clave privada y la firma de autenticación tiene una clave pública. </a:t>
            </a:r>
          </a:p>
          <a:p>
            <a:pPr algn="just"/>
            <a:r>
              <a:rPr lang="es-ES" dirty="0">
                <a:latin typeface="Corbel" panose="020B0503020204020204" pitchFamily="34" charset="0"/>
              </a:rPr>
              <a:t>Estas dos claves se utilizan para cifrar y descifrar los mensajes de comunicación entre las dos partes.</a:t>
            </a:r>
          </a:p>
          <a:p>
            <a:pPr algn="just"/>
            <a:r>
              <a:rPr lang="es-ES" dirty="0">
                <a:latin typeface="Corbel" panose="020B0503020204020204" pitchFamily="34" charset="0"/>
              </a:rPr>
              <a:t>Normalmente, la clave privada se mantiene como un certificado digital en el sistema del usuario.</a:t>
            </a:r>
          </a:p>
        </p:txBody>
      </p:sp>
      <p:pic>
        <p:nvPicPr>
          <p:cNvPr id="11266" name="Picture 2" descr="Resultado de imagen para PKI Public Key Infrastructure">
            <a:extLst>
              <a:ext uri="{FF2B5EF4-FFF2-40B4-BE49-F238E27FC236}">
                <a16:creationId xmlns:a16="http://schemas.microsoft.com/office/drawing/2014/main" id="{197775F7-1AAB-452E-87A1-46CDAC1D41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81957" y="4798134"/>
            <a:ext cx="2274574" cy="18069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2351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C76ABDD-9237-4EAD-BD01-152D521A0E2C}"/>
              </a:ext>
            </a:extLst>
          </p:cNvPr>
          <p:cNvSpPr>
            <a:spLocks noGrp="1"/>
          </p:cNvSpPr>
          <p:nvPr>
            <p:ph type="title"/>
          </p:nvPr>
        </p:nvSpPr>
        <p:spPr/>
        <p:txBody>
          <a:bodyPr/>
          <a:lstStyle/>
          <a:p>
            <a:pPr algn="ctr"/>
            <a:r>
              <a:rPr lang="en-US" dirty="0"/>
              <a:t>Radius (Remote Authentication Dial-In User Services)</a:t>
            </a:r>
            <a:endParaRPr lang="es-ES" dirty="0"/>
          </a:p>
        </p:txBody>
      </p:sp>
      <p:sp>
        <p:nvSpPr>
          <p:cNvPr id="3" name="Marcador de contenido 2">
            <a:extLst>
              <a:ext uri="{FF2B5EF4-FFF2-40B4-BE49-F238E27FC236}">
                <a16:creationId xmlns:a16="http://schemas.microsoft.com/office/drawing/2014/main" id="{AB016018-15C1-40F5-B4F9-6D1DA4F727C6}"/>
              </a:ext>
            </a:extLst>
          </p:cNvPr>
          <p:cNvSpPr>
            <a:spLocks noGrp="1"/>
          </p:cNvSpPr>
          <p:nvPr>
            <p:ph idx="1"/>
          </p:nvPr>
        </p:nvSpPr>
        <p:spPr>
          <a:xfrm>
            <a:off x="1141412" y="2463496"/>
            <a:ext cx="9905999" cy="3541714"/>
          </a:xfrm>
        </p:spPr>
        <p:txBody>
          <a:bodyPr>
            <a:normAutofit/>
          </a:bodyPr>
          <a:lstStyle/>
          <a:p>
            <a:pPr algn="just"/>
            <a:r>
              <a:rPr lang="es-ES" dirty="0">
                <a:latin typeface="Corbel" panose="020B0503020204020204" pitchFamily="34" charset="0"/>
              </a:rPr>
              <a:t>Autenticación comúnmente utilizado por los dispositivos de red para proporcionar un mecanismo de autenticación centralizado. </a:t>
            </a:r>
          </a:p>
          <a:p>
            <a:pPr algn="just"/>
            <a:r>
              <a:rPr lang="es-ES" dirty="0">
                <a:latin typeface="Corbel" panose="020B0503020204020204" pitchFamily="34" charset="0"/>
              </a:rPr>
              <a:t>RADIUS está basado en cliente / servidor y utiliza un servidor de acceso telefónico, una red privada virtual (VPN) o un punto de acceso inalámbrico que comunica con un servidor RADIUS</a:t>
            </a:r>
            <a:r>
              <a:rPr lang="es-ES" dirty="0"/>
              <a:t>.</a:t>
            </a:r>
          </a:p>
        </p:txBody>
      </p:sp>
    </p:spTree>
    <p:extLst>
      <p:ext uri="{BB962C8B-B14F-4D97-AF65-F5344CB8AC3E}">
        <p14:creationId xmlns:p14="http://schemas.microsoft.com/office/powerpoint/2010/main" val="22701057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C76ABDD-9237-4EAD-BD01-152D521A0E2C}"/>
              </a:ext>
            </a:extLst>
          </p:cNvPr>
          <p:cNvSpPr>
            <a:spLocks noGrp="1"/>
          </p:cNvSpPr>
          <p:nvPr>
            <p:ph type="title"/>
          </p:nvPr>
        </p:nvSpPr>
        <p:spPr/>
        <p:txBody>
          <a:bodyPr/>
          <a:lstStyle/>
          <a:p>
            <a:pPr algn="ctr"/>
            <a:r>
              <a:rPr lang="en-US" dirty="0"/>
              <a:t>Secure Sockets Layers (SSL)</a:t>
            </a:r>
            <a:endParaRPr lang="es-ES" dirty="0"/>
          </a:p>
        </p:txBody>
      </p:sp>
      <p:sp>
        <p:nvSpPr>
          <p:cNvPr id="3" name="Marcador de contenido 2">
            <a:extLst>
              <a:ext uri="{FF2B5EF4-FFF2-40B4-BE49-F238E27FC236}">
                <a16:creationId xmlns:a16="http://schemas.microsoft.com/office/drawing/2014/main" id="{AB016018-15C1-40F5-B4F9-6D1DA4F727C6}"/>
              </a:ext>
            </a:extLst>
          </p:cNvPr>
          <p:cNvSpPr>
            <a:spLocks noGrp="1"/>
          </p:cNvSpPr>
          <p:nvPr>
            <p:ph idx="1"/>
          </p:nvPr>
        </p:nvSpPr>
        <p:spPr>
          <a:xfrm>
            <a:off x="1141412" y="2249486"/>
            <a:ext cx="6717798" cy="3815647"/>
          </a:xfrm>
        </p:spPr>
        <p:txBody>
          <a:bodyPr>
            <a:normAutofit/>
          </a:bodyPr>
          <a:lstStyle/>
          <a:p>
            <a:pPr algn="just"/>
            <a:r>
              <a:rPr lang="es-ES" dirty="0"/>
              <a:t>Método de autenticación en el cual la información que se trasmite a través de la red es cifrada. </a:t>
            </a:r>
          </a:p>
          <a:p>
            <a:pPr algn="just"/>
            <a:r>
              <a:rPr lang="es-ES" dirty="0"/>
              <a:t>Este método es comúnmente utilizado por los sitios Web para proteger las comunicaciones del clientes.</a:t>
            </a:r>
          </a:p>
          <a:p>
            <a:pPr algn="just"/>
            <a:r>
              <a:rPr lang="es-ES" dirty="0"/>
              <a:t>Protocolo desarrollado por Netscape.</a:t>
            </a:r>
          </a:p>
          <a:p>
            <a:pPr algn="just"/>
            <a:r>
              <a:rPr lang="es-ES" dirty="0"/>
              <a:t>En el que la información de autenticación se transmite a través de la red</a:t>
            </a:r>
          </a:p>
        </p:txBody>
      </p:sp>
      <p:pic>
        <p:nvPicPr>
          <p:cNvPr id="12290" name="Picture 2" descr="Imagen relacionada">
            <a:extLst>
              <a:ext uri="{FF2B5EF4-FFF2-40B4-BE49-F238E27FC236}">
                <a16:creationId xmlns:a16="http://schemas.microsoft.com/office/drawing/2014/main" id="{CD3FC5DE-1F9A-4727-9F4D-2550FF3CF9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93943" y="2244526"/>
            <a:ext cx="3839605" cy="17758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54496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1" name="Group 70"/>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72" name="Rectangle 71"/>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3" name="Picture 2"/>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pic>
        <p:nvPicPr>
          <p:cNvPr id="13314" name="Picture 2" descr="Resultado de imagen para proceso de autenticación">
            <a:extLst>
              <a:ext uri="{FF2B5EF4-FFF2-40B4-BE49-F238E27FC236}">
                <a16:creationId xmlns:a16="http://schemas.microsoft.com/office/drawing/2014/main" id="{7F564E00-1D6C-4581-A910-CBC9020C154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4792" r="7822" b="-1"/>
          <a:stretch/>
        </p:blipFill>
        <p:spPr bwMode="auto">
          <a:xfrm>
            <a:off x="-5597" y="10"/>
            <a:ext cx="7558541" cy="6857990"/>
          </a:xfrm>
          <a:prstGeom prst="rect">
            <a:avLst/>
          </a:prstGeom>
          <a:noFill/>
          <a:extLst>
            <a:ext uri="{909E8E84-426E-40DD-AFC4-6F175D3DCCD1}">
              <a14:hiddenFill xmlns:a14="http://schemas.microsoft.com/office/drawing/2010/main">
                <a:solidFill>
                  <a:srgbClr val="FFFFFF"/>
                </a:solidFill>
              </a14:hiddenFill>
            </a:ext>
          </a:extLst>
        </p:spPr>
      </p:pic>
      <p:grpSp>
        <p:nvGrpSpPr>
          <p:cNvPr id="75" name="Group 74"/>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76" name="Rectangle 75"/>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77" name="Freeform 6"/>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78" name="Freeform 7"/>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79" name="Rectangle 78"/>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80" name="Freeform 9"/>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81" name="Freeform 10"/>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82" name="Freeform 11"/>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83" name="Freeform 12"/>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84" name="Freeform 13"/>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85" name="Freeform 14"/>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86" name="Freeform 15"/>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87" name="Freeform 16"/>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88" name="Freeform 17"/>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89" name="Freeform 18"/>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90" name="Freeform 19"/>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91" name="Freeform 20"/>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92" name="Freeform 21"/>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93" name="Freeform 22"/>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94" name="Freeform 23"/>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95" name="Freeform 24"/>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96" name="Freeform 25"/>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97" name="Freeform 26"/>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98" name="Freeform 27"/>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99" name="Freeform 28"/>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00" name="Freeform 29"/>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01" name="Freeform 30"/>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02" name="Freeform 31"/>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03" name="Freeform 32"/>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04" name="Rectangle 103"/>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05" name="Freeform 34"/>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06" name="Freeform 35"/>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07" name="Freeform 36"/>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08" name="Freeform 37"/>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09" name="Freeform 38"/>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10" name="Freeform 39"/>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11" name="Freeform 40"/>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12" name="Freeform 41"/>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13" name="Freeform 42"/>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14" name="Freeform 43"/>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15" name="Freeform 44"/>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16" name="Rectangle 115"/>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17" name="Freeform 46"/>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18" name="Freeform 47"/>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19" name="Freeform 48"/>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0" name="Freeform 49"/>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1" name="Freeform 50"/>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2" name="Freeform 51"/>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3" name="Freeform 52"/>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4" name="Freeform 53"/>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5" name="Freeform 54"/>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6" name="Freeform 55"/>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7" name="Freeform 56"/>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8" name="Freeform 57"/>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9" name="Freeform 58"/>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ítulo 1">
            <a:extLst>
              <a:ext uri="{FF2B5EF4-FFF2-40B4-BE49-F238E27FC236}">
                <a16:creationId xmlns:a16="http://schemas.microsoft.com/office/drawing/2014/main" id="{3C76ABDD-9237-4EAD-BD01-152D521A0E2C}"/>
              </a:ext>
            </a:extLst>
          </p:cNvPr>
          <p:cNvSpPr>
            <a:spLocks noGrp="1"/>
          </p:cNvSpPr>
          <p:nvPr>
            <p:ph type="title"/>
          </p:nvPr>
        </p:nvSpPr>
        <p:spPr>
          <a:xfrm>
            <a:off x="7962519" y="618518"/>
            <a:ext cx="3084891" cy="1478570"/>
          </a:xfrm>
        </p:spPr>
        <p:txBody>
          <a:bodyPr>
            <a:normAutofit/>
          </a:bodyPr>
          <a:lstStyle/>
          <a:p>
            <a:r>
              <a:rPr lang="en-US" sz="3200"/>
              <a:t>autenticación</a:t>
            </a:r>
            <a:endParaRPr lang="es-ES" sz="3200"/>
          </a:p>
        </p:txBody>
      </p:sp>
      <p:sp>
        <p:nvSpPr>
          <p:cNvPr id="3" name="Marcador de contenido 2">
            <a:extLst>
              <a:ext uri="{FF2B5EF4-FFF2-40B4-BE49-F238E27FC236}">
                <a16:creationId xmlns:a16="http://schemas.microsoft.com/office/drawing/2014/main" id="{AB016018-15C1-40F5-B4F9-6D1DA4F727C6}"/>
              </a:ext>
            </a:extLst>
          </p:cNvPr>
          <p:cNvSpPr>
            <a:spLocks noGrp="1"/>
          </p:cNvSpPr>
          <p:nvPr>
            <p:ph idx="1"/>
          </p:nvPr>
        </p:nvSpPr>
        <p:spPr>
          <a:xfrm>
            <a:off x="7829170" y="1957388"/>
            <a:ext cx="3989936" cy="3833813"/>
          </a:xfrm>
        </p:spPr>
        <p:txBody>
          <a:bodyPr>
            <a:normAutofit/>
          </a:bodyPr>
          <a:lstStyle/>
          <a:p>
            <a:pPr algn="just">
              <a:lnSpc>
                <a:spcPct val="110000"/>
              </a:lnSpc>
            </a:pPr>
            <a:r>
              <a:rPr lang="es-ES" sz="1800" dirty="0">
                <a:latin typeface="Corbel" panose="020B0503020204020204" pitchFamily="34" charset="0"/>
              </a:rPr>
              <a:t>Autenticación es el proceso para verificar si el usuaria es quien dice ser.</a:t>
            </a:r>
          </a:p>
          <a:p>
            <a:pPr algn="just">
              <a:lnSpc>
                <a:spcPct val="110000"/>
              </a:lnSpc>
            </a:pPr>
            <a:r>
              <a:rPr lang="es-ES" sz="1800" dirty="0">
                <a:latin typeface="Corbel" panose="020B0503020204020204" pitchFamily="34" charset="0"/>
              </a:rPr>
              <a:t>Después de este proceso viene la autenticación, El cual define los procesos y funciones que el usuario esta habilitado a hacer.</a:t>
            </a:r>
          </a:p>
          <a:p>
            <a:pPr algn="just">
              <a:lnSpc>
                <a:spcPct val="110000"/>
              </a:lnSpc>
            </a:pPr>
            <a:r>
              <a:rPr lang="es-ES" sz="1800" dirty="0">
                <a:latin typeface="Corbel" panose="020B0503020204020204" pitchFamily="34" charset="0"/>
              </a:rPr>
              <a:t>Se configuran los privilegios y los derechos del usuario.</a:t>
            </a:r>
          </a:p>
        </p:txBody>
      </p:sp>
    </p:spTree>
    <p:extLst>
      <p:ext uri="{BB962C8B-B14F-4D97-AF65-F5344CB8AC3E}">
        <p14:creationId xmlns:p14="http://schemas.microsoft.com/office/powerpoint/2010/main" val="11458691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descr="Resultado de imagen para administraciond e usuarios">
            <a:extLst>
              <a:ext uri="{FF2B5EF4-FFF2-40B4-BE49-F238E27FC236}">
                <a16:creationId xmlns:a16="http://schemas.microsoft.com/office/drawing/2014/main" id="{067CF9C7-CEE4-4E0C-97BF-F7911AD353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1411" y="2277013"/>
            <a:ext cx="3494597" cy="3494597"/>
          </a:xfrm>
          <a:prstGeom prst="round2DiagRect">
            <a:avLst>
              <a:gd name="adj1" fmla="val 5608"/>
              <a:gd name="adj2" fmla="val 0"/>
            </a:avLst>
          </a:prstGeom>
          <a:no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2" name="Título 1">
            <a:extLst>
              <a:ext uri="{FF2B5EF4-FFF2-40B4-BE49-F238E27FC236}">
                <a16:creationId xmlns:a16="http://schemas.microsoft.com/office/drawing/2014/main" id="{3C76ABDD-9237-4EAD-BD01-152D521A0E2C}"/>
              </a:ext>
            </a:extLst>
          </p:cNvPr>
          <p:cNvSpPr>
            <a:spLocks noGrp="1"/>
          </p:cNvSpPr>
          <p:nvPr>
            <p:ph type="title"/>
          </p:nvPr>
        </p:nvSpPr>
        <p:spPr>
          <a:xfrm>
            <a:off x="1141413" y="618518"/>
            <a:ext cx="9905998" cy="1478570"/>
          </a:xfrm>
        </p:spPr>
        <p:txBody>
          <a:bodyPr>
            <a:normAutofit/>
          </a:bodyPr>
          <a:lstStyle/>
          <a:p>
            <a:r>
              <a:rPr lang="en-US" dirty="0" err="1"/>
              <a:t>Administración</a:t>
            </a:r>
            <a:r>
              <a:rPr lang="en-US" dirty="0"/>
              <a:t> de </a:t>
            </a:r>
            <a:r>
              <a:rPr lang="en-US" dirty="0" err="1"/>
              <a:t>Usuarios</a:t>
            </a:r>
            <a:endParaRPr lang="es-ES"/>
          </a:p>
        </p:txBody>
      </p:sp>
      <p:sp>
        <p:nvSpPr>
          <p:cNvPr id="3" name="Marcador de contenido 2">
            <a:extLst>
              <a:ext uri="{FF2B5EF4-FFF2-40B4-BE49-F238E27FC236}">
                <a16:creationId xmlns:a16="http://schemas.microsoft.com/office/drawing/2014/main" id="{AB016018-15C1-40F5-B4F9-6D1DA4F727C6}"/>
              </a:ext>
            </a:extLst>
          </p:cNvPr>
          <p:cNvSpPr>
            <a:spLocks noGrp="1"/>
          </p:cNvSpPr>
          <p:nvPr>
            <p:ph idx="1"/>
          </p:nvPr>
        </p:nvSpPr>
        <p:spPr>
          <a:xfrm>
            <a:off x="5034579" y="2097088"/>
            <a:ext cx="6930442" cy="4235617"/>
          </a:xfrm>
        </p:spPr>
        <p:txBody>
          <a:bodyPr>
            <a:normAutofit/>
          </a:bodyPr>
          <a:lstStyle/>
          <a:p>
            <a:pPr algn="just">
              <a:lnSpc>
                <a:spcPct val="110000"/>
              </a:lnSpc>
            </a:pPr>
            <a:r>
              <a:rPr lang="es-ES" sz="1600" dirty="0">
                <a:latin typeface="Corbel" panose="020B0503020204020204" pitchFamily="34" charset="0"/>
              </a:rPr>
              <a:t>Creación de usuarios.</a:t>
            </a:r>
          </a:p>
          <a:p>
            <a:pPr algn="just">
              <a:lnSpc>
                <a:spcPct val="110000"/>
              </a:lnSpc>
            </a:pPr>
            <a:r>
              <a:rPr lang="es-ES" sz="1600" dirty="0">
                <a:latin typeface="Corbel" panose="020B0503020204020204" pitchFamily="34" charset="0"/>
              </a:rPr>
              <a:t>Definir políticas de contraseñas.</a:t>
            </a:r>
          </a:p>
          <a:p>
            <a:pPr algn="just">
              <a:lnSpc>
                <a:spcPct val="110000"/>
              </a:lnSpc>
            </a:pPr>
            <a:r>
              <a:rPr lang="es-ES" sz="1600" dirty="0">
                <a:latin typeface="Corbel" panose="020B0503020204020204" pitchFamily="34" charset="0"/>
              </a:rPr>
              <a:t>Conceder los privilegios a los usuarios.</a:t>
            </a:r>
          </a:p>
          <a:p>
            <a:pPr marL="0" indent="0" algn="just">
              <a:lnSpc>
                <a:spcPct val="110000"/>
              </a:lnSpc>
              <a:buNone/>
            </a:pPr>
            <a:r>
              <a:rPr lang="es-ES" sz="1600" dirty="0">
                <a:latin typeface="Corbel" panose="020B0503020204020204" pitchFamily="34" charset="0"/>
              </a:rPr>
              <a:t>Buenas Prácticas:</a:t>
            </a:r>
          </a:p>
          <a:p>
            <a:pPr lvl="1" algn="just">
              <a:lnSpc>
                <a:spcPct val="110000"/>
              </a:lnSpc>
            </a:pPr>
            <a:r>
              <a:rPr lang="es-ES" sz="1600" dirty="0">
                <a:latin typeface="Corbel" panose="020B0503020204020204" pitchFamily="34" charset="0"/>
              </a:rPr>
              <a:t>Utilice una convención de nomenclatura coherente adoptando una combinación de nombre y apellido para la cuenta de usuario.</a:t>
            </a:r>
          </a:p>
          <a:p>
            <a:pPr lvl="1" algn="just">
              <a:lnSpc>
                <a:spcPct val="110000"/>
              </a:lnSpc>
            </a:pPr>
            <a:r>
              <a:rPr lang="es-ES" sz="1600" dirty="0">
                <a:latin typeface="Corbel" panose="020B0503020204020204" pitchFamily="34" charset="0"/>
              </a:rPr>
              <a:t> Siempre proporcione una contraseña a una cuenta y obligue al usuario a cambiarla en el primer inicio de sesión.</a:t>
            </a:r>
          </a:p>
          <a:p>
            <a:pPr lvl="1" algn="just">
              <a:lnSpc>
                <a:spcPct val="110000"/>
              </a:lnSpc>
            </a:pPr>
            <a:r>
              <a:rPr lang="es-ES" sz="1600" dirty="0">
                <a:latin typeface="Corbel" panose="020B0503020204020204" pitchFamily="34" charset="0"/>
              </a:rPr>
              <a:t>Asegúrese de que todas las contraseñas están encriptadas en un archivo bien protegido.</a:t>
            </a:r>
          </a:p>
          <a:p>
            <a:pPr lvl="1" algn="just">
              <a:lnSpc>
                <a:spcPct val="110000"/>
              </a:lnSpc>
            </a:pPr>
            <a:r>
              <a:rPr lang="es-ES" sz="1600" dirty="0">
                <a:latin typeface="Corbel" panose="020B0503020204020204" pitchFamily="34" charset="0"/>
              </a:rPr>
              <a:t>No utilice contraseñas predeterminadas para ninguna cuenta.</a:t>
            </a:r>
          </a:p>
        </p:txBody>
      </p:sp>
    </p:spTree>
    <p:extLst>
      <p:ext uri="{BB962C8B-B14F-4D97-AF65-F5344CB8AC3E}">
        <p14:creationId xmlns:p14="http://schemas.microsoft.com/office/powerpoint/2010/main" val="14649719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C76ABDD-9237-4EAD-BD01-152D521A0E2C}"/>
              </a:ext>
            </a:extLst>
          </p:cNvPr>
          <p:cNvSpPr>
            <a:spLocks noGrp="1"/>
          </p:cNvSpPr>
          <p:nvPr>
            <p:ph type="title"/>
          </p:nvPr>
        </p:nvSpPr>
        <p:spPr/>
        <p:txBody>
          <a:bodyPr/>
          <a:lstStyle/>
          <a:p>
            <a:pPr algn="ctr"/>
            <a:r>
              <a:rPr lang="en-US" dirty="0" err="1"/>
              <a:t>Administración</a:t>
            </a:r>
            <a:r>
              <a:rPr lang="en-US" dirty="0"/>
              <a:t> de </a:t>
            </a:r>
            <a:r>
              <a:rPr lang="en-US" dirty="0" err="1"/>
              <a:t>Usuarios</a:t>
            </a:r>
            <a:endParaRPr lang="es-ES" dirty="0"/>
          </a:p>
        </p:txBody>
      </p:sp>
      <p:sp>
        <p:nvSpPr>
          <p:cNvPr id="3" name="Marcador de contenido 2">
            <a:extLst>
              <a:ext uri="{FF2B5EF4-FFF2-40B4-BE49-F238E27FC236}">
                <a16:creationId xmlns:a16="http://schemas.microsoft.com/office/drawing/2014/main" id="{AB016018-15C1-40F5-B4F9-6D1DA4F727C6}"/>
              </a:ext>
            </a:extLst>
          </p:cNvPr>
          <p:cNvSpPr>
            <a:spLocks noGrp="1"/>
          </p:cNvSpPr>
          <p:nvPr>
            <p:ph idx="1"/>
          </p:nvPr>
        </p:nvSpPr>
        <p:spPr>
          <a:xfrm>
            <a:off x="1141412" y="1819072"/>
            <a:ext cx="10483141" cy="4552545"/>
          </a:xfrm>
        </p:spPr>
        <p:txBody>
          <a:bodyPr>
            <a:normAutofit lnSpcReduction="10000"/>
          </a:bodyPr>
          <a:lstStyle/>
          <a:p>
            <a:pPr marL="0" indent="0" algn="just">
              <a:buNone/>
            </a:pPr>
            <a:r>
              <a:rPr lang="es-ES" sz="1600" dirty="0"/>
              <a:t>Buenas Prácticas:</a:t>
            </a:r>
          </a:p>
          <a:p>
            <a:pPr lvl="1" algn="just"/>
            <a:r>
              <a:rPr lang="es-ES" sz="1400" dirty="0"/>
              <a:t>Si una máquina está comprometida o sospecha que está comprometida, cambie todas las contraseñas de todas las cuentas existentes.</a:t>
            </a:r>
          </a:p>
          <a:p>
            <a:pPr lvl="1" algn="just"/>
            <a:r>
              <a:rPr lang="es-ES" sz="1400" dirty="0"/>
              <a:t>Utilizar cuentas diferentes para diferentes aplicaciones y usuarios.</a:t>
            </a:r>
          </a:p>
          <a:p>
            <a:pPr lvl="1" algn="just"/>
            <a:r>
              <a:rPr lang="es-ES" sz="1400" dirty="0"/>
              <a:t>Crear un sistema de archivos específico para los usuarios, independiente de las aplicaciones y los datos.</a:t>
            </a:r>
          </a:p>
          <a:p>
            <a:pPr lvl="1" algn="just"/>
            <a:r>
              <a:rPr lang="es-ES" sz="1400" dirty="0"/>
              <a:t>Informar a los usuarios sobre cómo seleccionar una contraseña.</a:t>
            </a:r>
          </a:p>
          <a:p>
            <a:pPr lvl="1" algn="just"/>
            <a:r>
              <a:rPr lang="es-ES" sz="1400" dirty="0"/>
              <a:t>Bloquear una cuenta de usuario cuando se termina su contrato.</a:t>
            </a:r>
          </a:p>
          <a:p>
            <a:pPr lvl="1" algn="just"/>
            <a:r>
              <a:rPr lang="es-ES" sz="1400" dirty="0"/>
              <a:t>Bloquear cuentas que no se utilicen durante un período de tiempo específico.</a:t>
            </a:r>
          </a:p>
          <a:p>
            <a:pPr lvl="1" algn="just"/>
            <a:r>
              <a:rPr lang="es-ES" sz="1400" dirty="0"/>
              <a:t>Si es posible, otorgue privilegios por usuario.</a:t>
            </a:r>
          </a:p>
          <a:p>
            <a:pPr lvl="1" algn="just"/>
            <a:r>
              <a:rPr lang="es-ES" sz="1400" dirty="0"/>
              <a:t>No otorgue privilegios a todas las máquinas, sino sólo a aquellos usuarios que sean absolutamente necesarios.</a:t>
            </a:r>
          </a:p>
          <a:p>
            <a:pPr lvl="1" algn="just"/>
            <a:r>
              <a:rPr lang="es-ES" sz="1400" dirty="0"/>
              <a:t>Si está conectado de forma remota, use </a:t>
            </a:r>
            <a:r>
              <a:rPr lang="es-ES" sz="1400" dirty="0" err="1"/>
              <a:t>Secure</a:t>
            </a:r>
            <a:r>
              <a:rPr lang="es-ES" sz="1400" dirty="0"/>
              <a:t> Shell (</a:t>
            </a:r>
            <a:r>
              <a:rPr lang="es-ES" sz="1400" dirty="0" err="1"/>
              <a:t>ssh</a:t>
            </a:r>
            <a:r>
              <a:rPr lang="es-ES" sz="1400" dirty="0"/>
              <a:t>), Copia segura (</a:t>
            </a:r>
            <a:r>
              <a:rPr lang="es-ES" sz="1400" dirty="0" err="1"/>
              <a:t>scp</a:t>
            </a:r>
            <a:r>
              <a:rPr lang="es-ES" sz="1400" dirty="0"/>
              <a:t>) y FTP seguro para copiar archivos y transferir archivos, respectivamente.</a:t>
            </a:r>
          </a:p>
          <a:p>
            <a:pPr lvl="1" algn="just"/>
            <a:r>
              <a:rPr lang="es-ES" sz="1400" dirty="0"/>
              <a:t>Cuando un sistema informático está comprometido, aísle el sistema de otros sistemas para evitar más intrusiones.</a:t>
            </a:r>
          </a:p>
          <a:p>
            <a:pPr lvl="1" algn="just"/>
            <a:r>
              <a:rPr lang="es-ES" sz="1400" dirty="0"/>
              <a:t>Cuando un sistema está comprometido, trabaje con la administración y la oficina de seguridad para determinar la causa de la infracción.</a:t>
            </a:r>
          </a:p>
          <a:p>
            <a:pPr lvl="1" algn="just"/>
            <a:r>
              <a:rPr lang="es-ES" sz="1400" dirty="0"/>
              <a:t>Realizar procedimientos de auditoría aleatorios sobre una base regular.</a:t>
            </a:r>
          </a:p>
        </p:txBody>
      </p:sp>
      <p:pic>
        <p:nvPicPr>
          <p:cNvPr id="15362" name="Picture 2" descr="Resultado de imagen para administraciond e usuarios">
            <a:extLst>
              <a:ext uri="{FF2B5EF4-FFF2-40B4-BE49-F238E27FC236}">
                <a16:creationId xmlns:a16="http://schemas.microsoft.com/office/drawing/2014/main" id="{A0F101FD-D45C-4228-811F-5A20B9AB5F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74725" y="235831"/>
            <a:ext cx="1861257" cy="18612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25291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descr="Resultado de imagen para política de contraseñas">
            <a:extLst>
              <a:ext uri="{FF2B5EF4-FFF2-40B4-BE49-F238E27FC236}">
                <a16:creationId xmlns:a16="http://schemas.microsoft.com/office/drawing/2014/main" id="{F0E527CD-BACC-4BAF-A58C-1D396415208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694" b="13"/>
          <a:stretch/>
        </p:blipFill>
        <p:spPr bwMode="auto">
          <a:xfrm>
            <a:off x="6392335" y="2497720"/>
            <a:ext cx="4655075" cy="3047892"/>
          </a:xfrm>
          <a:prstGeom prst="round2DiagRect">
            <a:avLst>
              <a:gd name="adj1" fmla="val 4860"/>
              <a:gd name="adj2" fmla="val 0"/>
            </a:avLst>
          </a:prstGeom>
          <a:no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2" name="Título 1">
            <a:extLst>
              <a:ext uri="{FF2B5EF4-FFF2-40B4-BE49-F238E27FC236}">
                <a16:creationId xmlns:a16="http://schemas.microsoft.com/office/drawing/2014/main" id="{3C76ABDD-9237-4EAD-BD01-152D521A0E2C}"/>
              </a:ext>
            </a:extLst>
          </p:cNvPr>
          <p:cNvSpPr>
            <a:spLocks noGrp="1"/>
          </p:cNvSpPr>
          <p:nvPr>
            <p:ph type="title"/>
          </p:nvPr>
        </p:nvSpPr>
        <p:spPr>
          <a:xfrm>
            <a:off x="1141413" y="618518"/>
            <a:ext cx="9905998" cy="1478570"/>
          </a:xfrm>
        </p:spPr>
        <p:txBody>
          <a:bodyPr>
            <a:normAutofit/>
          </a:bodyPr>
          <a:lstStyle/>
          <a:p>
            <a:pPr algn="ctr"/>
            <a:r>
              <a:rPr lang="en-US" dirty="0" err="1"/>
              <a:t>Políticas</a:t>
            </a:r>
            <a:r>
              <a:rPr lang="en-US" dirty="0"/>
              <a:t> de </a:t>
            </a:r>
            <a:r>
              <a:rPr lang="en-US" dirty="0" err="1"/>
              <a:t>Contraseña</a:t>
            </a:r>
            <a:endParaRPr lang="es-ES" dirty="0"/>
          </a:p>
        </p:txBody>
      </p:sp>
      <p:sp>
        <p:nvSpPr>
          <p:cNvPr id="3" name="Marcador de contenido 2">
            <a:extLst>
              <a:ext uri="{FF2B5EF4-FFF2-40B4-BE49-F238E27FC236}">
                <a16:creationId xmlns:a16="http://schemas.microsoft.com/office/drawing/2014/main" id="{AB016018-15C1-40F5-B4F9-6D1DA4F727C6}"/>
              </a:ext>
            </a:extLst>
          </p:cNvPr>
          <p:cNvSpPr>
            <a:spLocks noGrp="1"/>
          </p:cNvSpPr>
          <p:nvPr>
            <p:ph idx="1"/>
          </p:nvPr>
        </p:nvSpPr>
        <p:spPr>
          <a:xfrm>
            <a:off x="1141412" y="2249487"/>
            <a:ext cx="4844521" cy="3541714"/>
          </a:xfrm>
        </p:spPr>
        <p:txBody>
          <a:bodyPr anchor="ctr">
            <a:normAutofit/>
          </a:bodyPr>
          <a:lstStyle/>
          <a:p>
            <a:pPr algn="just">
              <a:lnSpc>
                <a:spcPct val="110000"/>
              </a:lnSpc>
            </a:pPr>
            <a:r>
              <a:rPr lang="es-ES" sz="2000" dirty="0">
                <a:latin typeface="Corbel" panose="020B0503020204020204" pitchFamily="34" charset="0"/>
              </a:rPr>
              <a:t>Esta es la primera línea de defensa para el acceso al sistema operativo, por lo cual los hacker usualmente intentarán ingresar por allí y en caso de no funcionar intentará otros métodos.</a:t>
            </a:r>
          </a:p>
          <a:p>
            <a:pPr algn="just">
              <a:lnSpc>
                <a:spcPct val="110000"/>
              </a:lnSpc>
            </a:pPr>
            <a:r>
              <a:rPr lang="es-ES" sz="2000" dirty="0">
                <a:latin typeface="Corbel" panose="020B0503020204020204" pitchFamily="34" charset="0"/>
              </a:rPr>
              <a:t>Existen diferentes prácticas y políticas que se puede adoptar. Por lo cual, se debe utilizar la que más se adapte a la misión, visión y operación de la compañía.</a:t>
            </a:r>
          </a:p>
        </p:txBody>
      </p:sp>
    </p:spTree>
    <p:extLst>
      <p:ext uri="{BB962C8B-B14F-4D97-AF65-F5344CB8AC3E}">
        <p14:creationId xmlns:p14="http://schemas.microsoft.com/office/powerpoint/2010/main" val="16915581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1" name="Group 70"/>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72" name="Rectangle 71"/>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3" name="Picture 2"/>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pic>
        <p:nvPicPr>
          <p:cNvPr id="17410" name="Picture 2" descr="Resultado de imagen para política de contraseñas">
            <a:extLst>
              <a:ext uri="{FF2B5EF4-FFF2-40B4-BE49-F238E27FC236}">
                <a16:creationId xmlns:a16="http://schemas.microsoft.com/office/drawing/2014/main" id="{83258328-059B-4867-90A4-1EE736E18151}"/>
              </a:ext>
            </a:extLst>
          </p:cNvPr>
          <p:cNvPicPr>
            <a:picLocks noChangeAspect="1" noChangeArrowheads="1"/>
          </p:cNvPicPr>
          <p:nvPr/>
        </p:nvPicPr>
        <p:blipFill rotWithShape="1">
          <a:blip r:embed="rId4">
            <a:duotone>
              <a:prstClr val="black"/>
              <a:schemeClr val="accent5">
                <a:tint val="45000"/>
                <a:satMod val="400000"/>
              </a:schemeClr>
            </a:duotone>
            <a:alphaModFix/>
            <a:extLst>
              <a:ext uri="{28A0092B-C50C-407E-A947-70E740481C1C}">
                <a14:useLocalDpi xmlns:a14="http://schemas.microsoft.com/office/drawing/2010/main" val="0"/>
              </a:ext>
            </a:extLst>
          </a:blip>
          <a:srcRect t="12298" r="-1" b="14214"/>
          <a:stretch/>
        </p:blipFill>
        <p:spPr bwMode="auto">
          <a:xfrm>
            <a:off x="20" y="10"/>
            <a:ext cx="12188369" cy="6857990"/>
          </a:xfrm>
          <a:prstGeom prst="rect">
            <a:avLst/>
          </a:prstGeom>
          <a:noFill/>
          <a:extLst>
            <a:ext uri="{909E8E84-426E-40DD-AFC4-6F175D3DCCD1}">
              <a14:hiddenFill xmlns:a14="http://schemas.microsoft.com/office/drawing/2010/main">
                <a:solidFill>
                  <a:srgbClr val="FFFFFF"/>
                </a:solidFill>
              </a14:hiddenFill>
            </a:ext>
          </a:extLst>
        </p:spPr>
      </p:pic>
      <p:grpSp>
        <p:nvGrpSpPr>
          <p:cNvPr id="75" name="Group 74"/>
          <p:cNvGrpSpPr>
            <a:grpSpLocks noGrp="1" noUngrp="1" noRot="1" noChangeAspect="1" noMove="1" noResize="1"/>
          </p:cNvGrpSpPr>
          <p:nvPr>
            <p:extLst>
              <p:ext uri="{386F3935-93C4-4BCD-93E2-E3B085C9AB24}">
                <p16:designElem xmlns:p16="http://schemas.microsoft.com/office/powerpoint/2015/main" val="1"/>
              </p:ext>
            </p:extLst>
          </p:nvPr>
        </p:nvGrpSpPr>
        <p:grpSpPr>
          <a:xfrm>
            <a:off x="372533" y="0"/>
            <a:ext cx="11455400" cy="6848476"/>
            <a:chOff x="372533" y="0"/>
            <a:chExt cx="11455400" cy="6848476"/>
          </a:xfrm>
        </p:grpSpPr>
        <p:sp>
          <p:nvSpPr>
            <p:cNvPr id="76" name="Round Diagonal Corner Rectangle 7"/>
            <p:cNvSpPr/>
            <p:nvPr>
              <p:extLst>
                <p:ext uri="{386F3935-93C4-4BCD-93E2-E3B085C9AB24}">
                  <p16:designElem xmlns:p16="http://schemas.microsoft.com/office/powerpoint/2015/main" val="1"/>
                </p:ext>
              </p:extLst>
            </p:nvPr>
          </p:nvSpPr>
          <p:spPr>
            <a:xfrm>
              <a:off x="922867" y="766234"/>
              <a:ext cx="10346266" cy="5325532"/>
            </a:xfrm>
            <a:prstGeom prst="round2DiagRect">
              <a:avLst>
                <a:gd name="adj1" fmla="val 4147"/>
                <a:gd name="adj2" fmla="val 0"/>
              </a:avLst>
            </a:prstGeom>
            <a:solidFill>
              <a:schemeClr val="bg1">
                <a:alpha val="80000"/>
              </a:scheme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77" name="Group 76"/>
            <p:cNvGrpSpPr/>
            <p:nvPr>
              <p:extLst>
                <p:ext uri="{386F3935-93C4-4BCD-93E2-E3B085C9AB24}">
                  <p16:designElem xmlns:p16="http://schemas.microsoft.com/office/powerpoint/2015/main" val="1"/>
                </p:ext>
              </p:extLst>
            </p:nvPr>
          </p:nvGrpSpPr>
          <p:grpSpPr>
            <a:xfrm>
              <a:off x="11085512" y="0"/>
              <a:ext cx="650875" cy="1730375"/>
              <a:chOff x="11347978" y="0"/>
              <a:chExt cx="650875" cy="1730375"/>
            </a:xfrm>
          </p:grpSpPr>
          <p:sp>
            <p:nvSpPr>
              <p:cNvPr id="97" name="Freeform 32"/>
              <p:cNvSpPr/>
              <p:nvPr>
                <p:extLst>
                  <p:ext uri="{386F3935-93C4-4BCD-93E2-E3B085C9AB24}">
                    <p16:designElem xmlns:p16="http://schemas.microsoft.com/office/powerpoint/2015/main" val="1"/>
                  </p:ext>
                </p:extLst>
              </p:nvPr>
            </p:nvSpPr>
            <p:spPr bwMode="auto">
              <a:xfrm>
                <a:off x="11467041"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80000"/>
                </a:schemeClr>
              </a:solidFill>
              <a:ln>
                <a:noFill/>
              </a:ln>
              <a:extLst/>
            </p:spPr>
          </p:sp>
          <p:sp>
            <p:nvSpPr>
              <p:cNvPr id="98" name="Freeform 33"/>
              <p:cNvSpPr>
                <a:spLocks noEditPoints="1"/>
              </p:cNvSpPr>
              <p:nvPr>
                <p:extLst>
                  <p:ext uri="{386F3935-93C4-4BCD-93E2-E3B085C9AB24}">
                    <p16:designElem xmlns:p16="http://schemas.microsoft.com/office/powerpoint/2015/main" val="1"/>
                  </p:ext>
                </p:extLst>
              </p:nvPr>
            </p:nvSpPr>
            <p:spPr bwMode="auto">
              <a:xfrm>
                <a:off x="11347978"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80000"/>
                </a:schemeClr>
              </a:solidFill>
              <a:ln>
                <a:noFill/>
              </a:ln>
              <a:extLst/>
            </p:spPr>
          </p:sp>
          <p:sp>
            <p:nvSpPr>
              <p:cNvPr id="99" name="Freeform 34"/>
              <p:cNvSpPr>
                <a:spLocks noEditPoints="1"/>
              </p:cNvSpPr>
              <p:nvPr>
                <p:extLst>
                  <p:ext uri="{386F3935-93C4-4BCD-93E2-E3B085C9AB24}">
                    <p16:designElem xmlns:p16="http://schemas.microsoft.com/office/powerpoint/2015/main" val="1"/>
                  </p:ext>
                </p:extLst>
              </p:nvPr>
            </p:nvSpPr>
            <p:spPr bwMode="auto">
              <a:xfrm>
                <a:off x="11614678"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a:extLst/>
            </p:spPr>
          </p:sp>
          <p:sp>
            <p:nvSpPr>
              <p:cNvPr id="100" name="Freeform 37"/>
              <p:cNvSpPr/>
              <p:nvPr>
                <p:extLst>
                  <p:ext uri="{386F3935-93C4-4BCD-93E2-E3B085C9AB24}">
                    <p16:designElem xmlns:p16="http://schemas.microsoft.com/office/powerpoint/2015/main" val="1"/>
                  </p:ext>
                </p:extLst>
              </p:nvPr>
            </p:nvSpPr>
            <p:spPr bwMode="auto">
              <a:xfrm>
                <a:off x="11694053"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80000"/>
                </a:schemeClr>
              </a:solidFill>
              <a:ln>
                <a:noFill/>
              </a:ln>
              <a:extLst/>
            </p:spPr>
          </p:sp>
        </p:grpSp>
        <p:grpSp>
          <p:nvGrpSpPr>
            <p:cNvPr id="78" name="Group 77"/>
            <p:cNvGrpSpPr/>
            <p:nvPr>
              <p:extLst>
                <p:ext uri="{386F3935-93C4-4BCD-93E2-E3B085C9AB24}">
                  <p16:designElem xmlns:p16="http://schemas.microsoft.com/office/powerpoint/2015/main" val="1"/>
                </p:ext>
              </p:extLst>
            </p:nvPr>
          </p:nvGrpSpPr>
          <p:grpSpPr>
            <a:xfrm flipH="1">
              <a:off x="11229445" y="4867275"/>
              <a:ext cx="598488" cy="1981201"/>
              <a:chOff x="11424178" y="4867275"/>
              <a:chExt cx="598488" cy="1981201"/>
            </a:xfrm>
          </p:grpSpPr>
          <p:sp>
            <p:nvSpPr>
              <p:cNvPr id="91" name="Freeform 35"/>
              <p:cNvSpPr/>
              <p:nvPr>
                <p:extLst>
                  <p:ext uri="{386F3935-93C4-4BCD-93E2-E3B085C9AB24}">
                    <p16:designElem xmlns:p16="http://schemas.microsoft.com/office/powerpoint/2015/main" val="1"/>
                  </p:ext>
                </p:extLst>
              </p:nvPr>
            </p:nvSpPr>
            <p:spPr bwMode="auto">
              <a:xfrm>
                <a:off x="11514666"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80000"/>
                </a:schemeClr>
              </a:solidFill>
              <a:ln>
                <a:noFill/>
              </a:ln>
              <a:extLst/>
            </p:spPr>
          </p:sp>
          <p:sp>
            <p:nvSpPr>
              <p:cNvPr id="92" name="Freeform 36"/>
              <p:cNvSpPr>
                <a:spLocks noEditPoints="1"/>
              </p:cNvSpPr>
              <p:nvPr>
                <p:extLst>
                  <p:ext uri="{386F3935-93C4-4BCD-93E2-E3B085C9AB24}">
                    <p16:designElem xmlns:p16="http://schemas.microsoft.com/office/powerpoint/2015/main" val="1"/>
                  </p:ext>
                </p:extLst>
              </p:nvPr>
            </p:nvSpPr>
            <p:spPr bwMode="auto">
              <a:xfrm>
                <a:off x="11755966"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80000"/>
                </a:schemeClr>
              </a:solidFill>
              <a:ln>
                <a:noFill/>
              </a:ln>
              <a:extLst/>
            </p:spPr>
          </p:sp>
          <p:sp>
            <p:nvSpPr>
              <p:cNvPr id="93" name="Freeform 38"/>
              <p:cNvSpPr>
                <a:spLocks noEditPoints="1"/>
              </p:cNvSpPr>
              <p:nvPr>
                <p:extLst>
                  <p:ext uri="{386F3935-93C4-4BCD-93E2-E3B085C9AB24}">
                    <p16:designElem xmlns:p16="http://schemas.microsoft.com/office/powerpoint/2015/main" val="1"/>
                  </p:ext>
                </p:extLst>
              </p:nvPr>
            </p:nvSpPr>
            <p:spPr bwMode="auto">
              <a:xfrm>
                <a:off x="11619441"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a:extLst/>
            </p:spPr>
          </p:sp>
          <p:sp>
            <p:nvSpPr>
              <p:cNvPr id="94" name="Freeform 39"/>
              <p:cNvSpPr/>
              <p:nvPr>
                <p:extLst>
                  <p:ext uri="{386F3935-93C4-4BCD-93E2-E3B085C9AB24}">
                    <p16:designElem xmlns:p16="http://schemas.microsoft.com/office/powerpoint/2015/main" val="1"/>
                  </p:ext>
                </p:extLst>
              </p:nvPr>
            </p:nvSpPr>
            <p:spPr bwMode="auto">
              <a:xfrm>
                <a:off x="11424178"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80000"/>
                </a:schemeClr>
              </a:solidFill>
              <a:ln>
                <a:noFill/>
              </a:ln>
              <a:extLst/>
            </p:spPr>
          </p:sp>
          <p:sp>
            <p:nvSpPr>
              <p:cNvPr id="95" name="Freeform 40"/>
              <p:cNvSpPr>
                <a:spLocks noEditPoints="1"/>
              </p:cNvSpPr>
              <p:nvPr>
                <p:extLst>
                  <p:ext uri="{386F3935-93C4-4BCD-93E2-E3B085C9AB24}">
                    <p16:designElem xmlns:p16="http://schemas.microsoft.com/office/powerpoint/2015/main" val="1"/>
                  </p:ext>
                </p:extLst>
              </p:nvPr>
            </p:nvSpPr>
            <p:spPr bwMode="auto">
              <a:xfrm>
                <a:off x="11832166"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80000"/>
                </a:schemeClr>
              </a:solidFill>
              <a:ln>
                <a:noFill/>
              </a:ln>
              <a:extLst/>
            </p:spPr>
          </p:sp>
          <p:sp>
            <p:nvSpPr>
              <p:cNvPr id="96" name="Rectangle 41"/>
              <p:cNvSpPr>
                <a:spLocks noChangeArrowheads="1"/>
              </p:cNvSpPr>
              <p:nvPr>
                <p:extLst>
                  <p:ext uri="{386F3935-93C4-4BCD-93E2-E3B085C9AB24}">
                    <p16:designElem xmlns:p16="http://schemas.microsoft.com/office/powerpoint/2015/main" val="1"/>
                  </p:ext>
                </p:extLst>
              </p:nvPr>
            </p:nvSpPr>
            <p:spPr bwMode="auto">
              <a:xfrm>
                <a:off x="11922653" y="6596063"/>
                <a:ext cx="23813" cy="252413"/>
              </a:xfrm>
              <a:prstGeom prst="rect">
                <a:avLst/>
              </a:prstGeom>
              <a:solidFill>
                <a:schemeClr val="tx2">
                  <a:alpha val="80000"/>
                </a:schemeClr>
              </a:solidFill>
              <a:ln>
                <a:noFill/>
              </a:ln>
              <a:extLst/>
            </p:spPr>
          </p:sp>
        </p:grpSp>
        <p:grpSp>
          <p:nvGrpSpPr>
            <p:cNvPr id="79" name="Group 78"/>
            <p:cNvGrpSpPr/>
            <p:nvPr>
              <p:extLst>
                <p:ext uri="{386F3935-93C4-4BCD-93E2-E3B085C9AB24}">
                  <p16:designElem xmlns:p16="http://schemas.microsoft.com/office/powerpoint/2015/main" val="1"/>
                </p:ext>
              </p:extLst>
            </p:nvPr>
          </p:nvGrpSpPr>
          <p:grpSpPr>
            <a:xfrm flipH="1">
              <a:off x="440267" y="5118101"/>
              <a:ext cx="650875" cy="1730375"/>
              <a:chOff x="118533" y="5118101"/>
              <a:chExt cx="650875" cy="1730375"/>
            </a:xfrm>
          </p:grpSpPr>
          <p:sp>
            <p:nvSpPr>
              <p:cNvPr id="87" name="Freeform 32"/>
              <p:cNvSpPr/>
              <p:nvPr>
                <p:extLst>
                  <p:ext uri="{386F3935-93C4-4BCD-93E2-E3B085C9AB24}">
                    <p16:designElem xmlns:p16="http://schemas.microsoft.com/office/powerpoint/2015/main" val="1"/>
                  </p:ext>
                </p:extLst>
              </p:nvPr>
            </p:nvSpPr>
            <p:spPr bwMode="auto">
              <a:xfrm flipV="1">
                <a:off x="237596" y="6335713"/>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80000"/>
                </a:schemeClr>
              </a:solidFill>
              <a:ln>
                <a:noFill/>
              </a:ln>
              <a:extLst/>
            </p:spPr>
          </p:sp>
          <p:sp>
            <p:nvSpPr>
              <p:cNvPr id="88" name="Freeform 33"/>
              <p:cNvSpPr>
                <a:spLocks noEditPoints="1"/>
              </p:cNvSpPr>
              <p:nvPr>
                <p:extLst>
                  <p:ext uri="{386F3935-93C4-4BCD-93E2-E3B085C9AB24}">
                    <p16:designElem xmlns:p16="http://schemas.microsoft.com/office/powerpoint/2015/main" val="1"/>
                  </p:ext>
                </p:extLst>
              </p:nvPr>
            </p:nvSpPr>
            <p:spPr bwMode="auto">
              <a:xfrm flipV="1">
                <a:off x="118533" y="622141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80000"/>
                </a:schemeClr>
              </a:solidFill>
              <a:ln>
                <a:noFill/>
              </a:ln>
              <a:extLst/>
            </p:spPr>
          </p:sp>
          <p:sp>
            <p:nvSpPr>
              <p:cNvPr id="89" name="Freeform 34"/>
              <p:cNvSpPr>
                <a:spLocks noEditPoints="1"/>
              </p:cNvSpPr>
              <p:nvPr>
                <p:extLst>
                  <p:ext uri="{386F3935-93C4-4BCD-93E2-E3B085C9AB24}">
                    <p16:designElem xmlns:p16="http://schemas.microsoft.com/office/powerpoint/2015/main" val="1"/>
                  </p:ext>
                </p:extLst>
              </p:nvPr>
            </p:nvSpPr>
            <p:spPr bwMode="auto">
              <a:xfrm flipV="1">
                <a:off x="385233" y="5118101"/>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a:extLst/>
            </p:spPr>
          </p:sp>
          <p:sp>
            <p:nvSpPr>
              <p:cNvPr id="90" name="Freeform 37"/>
              <p:cNvSpPr/>
              <p:nvPr>
                <p:extLst>
                  <p:ext uri="{386F3935-93C4-4BCD-93E2-E3B085C9AB24}">
                    <p16:designElem xmlns:p16="http://schemas.microsoft.com/office/powerpoint/2015/main" val="1"/>
                  </p:ext>
                </p:extLst>
              </p:nvPr>
            </p:nvSpPr>
            <p:spPr bwMode="auto">
              <a:xfrm flipV="1">
                <a:off x="464608" y="5299075"/>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80000"/>
                </a:schemeClr>
              </a:solidFill>
              <a:ln>
                <a:noFill/>
              </a:ln>
              <a:extLst/>
            </p:spPr>
          </p:sp>
        </p:grpSp>
        <p:grpSp>
          <p:nvGrpSpPr>
            <p:cNvPr id="80" name="Group 79"/>
            <p:cNvGrpSpPr/>
            <p:nvPr>
              <p:extLst>
                <p:ext uri="{386F3935-93C4-4BCD-93E2-E3B085C9AB24}">
                  <p16:designElem xmlns:p16="http://schemas.microsoft.com/office/powerpoint/2015/main" val="1"/>
                </p:ext>
              </p:extLst>
            </p:nvPr>
          </p:nvGrpSpPr>
          <p:grpSpPr>
            <a:xfrm>
              <a:off x="372533" y="0"/>
              <a:ext cx="598488" cy="1981201"/>
              <a:chOff x="194733" y="0"/>
              <a:chExt cx="598488" cy="1981201"/>
            </a:xfrm>
          </p:grpSpPr>
          <p:sp>
            <p:nvSpPr>
              <p:cNvPr id="81" name="Freeform 35"/>
              <p:cNvSpPr/>
              <p:nvPr>
                <p:extLst>
                  <p:ext uri="{386F3935-93C4-4BCD-93E2-E3B085C9AB24}">
                    <p16:designElem xmlns:p16="http://schemas.microsoft.com/office/powerpoint/2015/main" val="1"/>
                  </p:ext>
                </p:extLst>
              </p:nvPr>
            </p:nvSpPr>
            <p:spPr bwMode="auto">
              <a:xfrm flipV="1">
                <a:off x="285221" y="0"/>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80000"/>
                </a:schemeClr>
              </a:solidFill>
              <a:ln>
                <a:noFill/>
              </a:ln>
              <a:extLst/>
            </p:spPr>
          </p:sp>
          <p:sp>
            <p:nvSpPr>
              <p:cNvPr id="82" name="Freeform 36"/>
              <p:cNvSpPr>
                <a:spLocks noEditPoints="1"/>
              </p:cNvSpPr>
              <p:nvPr>
                <p:extLst>
                  <p:ext uri="{386F3935-93C4-4BCD-93E2-E3B085C9AB24}">
                    <p16:designElem xmlns:p16="http://schemas.microsoft.com/office/powerpoint/2015/main" val="1"/>
                  </p:ext>
                </p:extLst>
              </p:nvPr>
            </p:nvSpPr>
            <p:spPr bwMode="auto">
              <a:xfrm flipV="1">
                <a:off x="526521" y="1141413"/>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80000"/>
                </a:schemeClr>
              </a:solidFill>
              <a:ln>
                <a:noFill/>
              </a:ln>
              <a:extLst/>
            </p:spPr>
          </p:sp>
          <p:sp>
            <p:nvSpPr>
              <p:cNvPr id="83" name="Freeform 38"/>
              <p:cNvSpPr>
                <a:spLocks noEditPoints="1"/>
              </p:cNvSpPr>
              <p:nvPr>
                <p:extLst>
                  <p:ext uri="{386F3935-93C4-4BCD-93E2-E3B085C9AB24}">
                    <p16:designElem xmlns:p16="http://schemas.microsoft.com/office/powerpoint/2015/main" val="1"/>
                  </p:ext>
                </p:extLst>
              </p:nvPr>
            </p:nvSpPr>
            <p:spPr bwMode="auto">
              <a:xfrm flipV="1">
                <a:off x="389996" y="1792288"/>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a:extLst/>
            </p:spPr>
          </p:sp>
          <p:sp>
            <p:nvSpPr>
              <p:cNvPr id="84" name="Freeform 39"/>
              <p:cNvSpPr/>
              <p:nvPr>
                <p:extLst>
                  <p:ext uri="{386F3935-93C4-4BCD-93E2-E3B085C9AB24}">
                    <p16:designElem xmlns:p16="http://schemas.microsoft.com/office/powerpoint/2015/main" val="1"/>
                  </p:ext>
                </p:extLst>
              </p:nvPr>
            </p:nvSpPr>
            <p:spPr bwMode="auto">
              <a:xfrm flipV="1">
                <a:off x="194733" y="0"/>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80000"/>
                </a:schemeClr>
              </a:solidFill>
              <a:ln>
                <a:noFill/>
              </a:ln>
              <a:extLst/>
            </p:spPr>
          </p:sp>
          <p:sp>
            <p:nvSpPr>
              <p:cNvPr id="85" name="Freeform 40"/>
              <p:cNvSpPr>
                <a:spLocks noEditPoints="1"/>
              </p:cNvSpPr>
              <p:nvPr>
                <p:extLst>
                  <p:ext uri="{386F3935-93C4-4BCD-93E2-E3B085C9AB24}">
                    <p16:designElem xmlns:p16="http://schemas.microsoft.com/office/powerpoint/2015/main" val="1"/>
                  </p:ext>
                </p:extLst>
              </p:nvPr>
            </p:nvSpPr>
            <p:spPr bwMode="auto">
              <a:xfrm flipV="1">
                <a:off x="602721" y="24288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80000"/>
                </a:schemeClr>
              </a:solidFill>
              <a:ln>
                <a:noFill/>
              </a:ln>
              <a:extLst/>
            </p:spPr>
          </p:sp>
          <p:sp>
            <p:nvSpPr>
              <p:cNvPr id="86" name="Rectangle 41"/>
              <p:cNvSpPr>
                <a:spLocks noChangeArrowheads="1"/>
              </p:cNvSpPr>
              <p:nvPr>
                <p:extLst>
                  <p:ext uri="{386F3935-93C4-4BCD-93E2-E3B085C9AB24}">
                    <p16:designElem xmlns:p16="http://schemas.microsoft.com/office/powerpoint/2015/main" val="1"/>
                  </p:ext>
                </p:extLst>
              </p:nvPr>
            </p:nvSpPr>
            <p:spPr bwMode="auto">
              <a:xfrm flipV="1">
                <a:off x="693208" y="0"/>
                <a:ext cx="23813" cy="252413"/>
              </a:xfrm>
              <a:prstGeom prst="rect">
                <a:avLst/>
              </a:prstGeom>
              <a:solidFill>
                <a:schemeClr val="tx2">
                  <a:alpha val="80000"/>
                </a:schemeClr>
              </a:solidFill>
              <a:ln>
                <a:noFill/>
              </a:ln>
              <a:extLst/>
            </p:spPr>
          </p:sp>
        </p:grpSp>
      </p:grpSp>
      <p:sp>
        <p:nvSpPr>
          <p:cNvPr id="2" name="Título 1">
            <a:extLst>
              <a:ext uri="{FF2B5EF4-FFF2-40B4-BE49-F238E27FC236}">
                <a16:creationId xmlns:a16="http://schemas.microsoft.com/office/drawing/2014/main" id="{3C76ABDD-9237-4EAD-BD01-152D521A0E2C}"/>
              </a:ext>
            </a:extLst>
          </p:cNvPr>
          <p:cNvSpPr>
            <a:spLocks noGrp="1"/>
          </p:cNvSpPr>
          <p:nvPr>
            <p:ph type="title"/>
          </p:nvPr>
        </p:nvSpPr>
        <p:spPr>
          <a:xfrm>
            <a:off x="1143001" y="1007533"/>
            <a:ext cx="9905998" cy="1092200"/>
          </a:xfrm>
        </p:spPr>
        <p:txBody>
          <a:bodyPr>
            <a:normAutofit/>
          </a:bodyPr>
          <a:lstStyle/>
          <a:p>
            <a:pPr algn="ctr"/>
            <a:r>
              <a:rPr lang="en-US" dirty="0" err="1"/>
              <a:t>Políticas</a:t>
            </a:r>
            <a:r>
              <a:rPr lang="en-US" dirty="0"/>
              <a:t> de </a:t>
            </a:r>
            <a:r>
              <a:rPr lang="en-US" dirty="0" err="1"/>
              <a:t>Contraseña</a:t>
            </a:r>
            <a:endParaRPr lang="es-ES" dirty="0"/>
          </a:p>
        </p:txBody>
      </p:sp>
      <p:sp>
        <p:nvSpPr>
          <p:cNvPr id="3" name="Marcador de contenido 2">
            <a:extLst>
              <a:ext uri="{FF2B5EF4-FFF2-40B4-BE49-F238E27FC236}">
                <a16:creationId xmlns:a16="http://schemas.microsoft.com/office/drawing/2014/main" id="{AB016018-15C1-40F5-B4F9-6D1DA4F727C6}"/>
              </a:ext>
            </a:extLst>
          </p:cNvPr>
          <p:cNvSpPr>
            <a:spLocks noGrp="1"/>
          </p:cNvSpPr>
          <p:nvPr>
            <p:ph idx="1"/>
          </p:nvPr>
        </p:nvSpPr>
        <p:spPr>
          <a:xfrm>
            <a:off x="1143001" y="1801814"/>
            <a:ext cx="9905999" cy="3904720"/>
          </a:xfrm>
        </p:spPr>
        <p:txBody>
          <a:bodyPr anchor="ctr">
            <a:normAutofit/>
          </a:bodyPr>
          <a:lstStyle/>
          <a:p>
            <a:pPr marL="0" indent="0">
              <a:lnSpc>
                <a:spcPct val="110000"/>
              </a:lnSpc>
              <a:buNone/>
            </a:pPr>
            <a:r>
              <a:rPr lang="es-ES" sz="1400" b="1" dirty="0">
                <a:latin typeface="Corbel" panose="020B0503020204020204" pitchFamily="34" charset="0"/>
              </a:rPr>
              <a:t>Buenas Prácticas:</a:t>
            </a:r>
          </a:p>
          <a:p>
            <a:pPr>
              <a:lnSpc>
                <a:spcPct val="110000"/>
              </a:lnSpc>
            </a:pPr>
            <a:r>
              <a:rPr lang="es-ES" sz="1400" b="1" dirty="0">
                <a:latin typeface="Corbel" panose="020B0503020204020204" pitchFamily="34" charset="0"/>
              </a:rPr>
              <a:t>Envejecimiento de contraseña ( 3 Meses)</a:t>
            </a:r>
          </a:p>
          <a:p>
            <a:pPr>
              <a:lnSpc>
                <a:spcPct val="110000"/>
              </a:lnSpc>
            </a:pPr>
            <a:r>
              <a:rPr lang="es-ES" sz="1400" b="1" dirty="0">
                <a:latin typeface="Corbel" panose="020B0503020204020204" pitchFamily="34" charset="0"/>
              </a:rPr>
              <a:t>Reutilización de contraseñas (# Veces, Tiempo)</a:t>
            </a:r>
          </a:p>
          <a:p>
            <a:pPr>
              <a:lnSpc>
                <a:spcPct val="110000"/>
              </a:lnSpc>
            </a:pPr>
            <a:r>
              <a:rPr lang="es-ES" sz="1400" b="1" dirty="0">
                <a:latin typeface="Corbel" panose="020B0503020204020204" pitchFamily="34" charset="0"/>
              </a:rPr>
              <a:t>Historial de contraseñas</a:t>
            </a:r>
          </a:p>
          <a:p>
            <a:pPr>
              <a:lnSpc>
                <a:spcPct val="110000"/>
              </a:lnSpc>
            </a:pPr>
            <a:r>
              <a:rPr lang="es-ES" sz="1400" b="1" dirty="0">
                <a:latin typeface="Corbel" panose="020B0503020204020204" pitchFamily="34" charset="0"/>
              </a:rPr>
              <a:t>Encriptación de contraseñas</a:t>
            </a:r>
          </a:p>
          <a:p>
            <a:pPr>
              <a:lnSpc>
                <a:spcPct val="110000"/>
              </a:lnSpc>
            </a:pPr>
            <a:r>
              <a:rPr lang="es-ES" sz="1400" b="1" dirty="0">
                <a:latin typeface="Corbel" panose="020B0503020204020204" pitchFamily="34" charset="0"/>
              </a:rPr>
              <a:t>Almacenamiento y protección de contraseñas</a:t>
            </a:r>
          </a:p>
          <a:p>
            <a:pPr>
              <a:lnSpc>
                <a:spcPct val="110000"/>
              </a:lnSpc>
            </a:pPr>
            <a:r>
              <a:rPr lang="es-ES" sz="1400" b="1" dirty="0">
                <a:latin typeface="Corbel" panose="020B0503020204020204" pitchFamily="34" charset="0"/>
              </a:rPr>
              <a:t>Complejidad de la contraseña</a:t>
            </a:r>
          </a:p>
          <a:p>
            <a:pPr>
              <a:lnSpc>
                <a:spcPct val="110000"/>
              </a:lnSpc>
            </a:pPr>
            <a:r>
              <a:rPr lang="es-ES" sz="1400" b="1" dirty="0">
                <a:latin typeface="Corbel" panose="020B0503020204020204" pitchFamily="34" charset="0"/>
              </a:rPr>
              <a:t>Protección de la contraseña</a:t>
            </a:r>
          </a:p>
          <a:p>
            <a:pPr>
              <a:lnSpc>
                <a:spcPct val="110000"/>
              </a:lnSpc>
            </a:pPr>
            <a:r>
              <a:rPr lang="es-ES" sz="1400" b="1" dirty="0">
                <a:latin typeface="Corbel" panose="020B0503020204020204" pitchFamily="34" charset="0"/>
              </a:rPr>
              <a:t>Intentos de inicio de sesión</a:t>
            </a:r>
          </a:p>
          <a:p>
            <a:pPr>
              <a:lnSpc>
                <a:spcPct val="110000"/>
              </a:lnSpc>
            </a:pPr>
            <a:r>
              <a:rPr lang="es-ES" sz="1400" b="1" dirty="0">
                <a:latin typeface="Corbel" panose="020B0503020204020204" pitchFamily="34" charset="0"/>
              </a:rPr>
              <a:t>El inicio de sesión único permite al usuario iniciar sesión una vez y obtener acceso a los recursos de varios sistemas de software sin que se le pida que vuelva a iniciar sesión</a:t>
            </a:r>
          </a:p>
        </p:txBody>
      </p:sp>
    </p:spTree>
    <p:extLst>
      <p:ext uri="{BB962C8B-B14F-4D97-AF65-F5344CB8AC3E}">
        <p14:creationId xmlns:p14="http://schemas.microsoft.com/office/powerpoint/2010/main" val="35688427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C76ABDD-9237-4EAD-BD01-152D521A0E2C}"/>
              </a:ext>
            </a:extLst>
          </p:cNvPr>
          <p:cNvSpPr>
            <a:spLocks noGrp="1"/>
          </p:cNvSpPr>
          <p:nvPr>
            <p:ph type="title"/>
          </p:nvPr>
        </p:nvSpPr>
        <p:spPr>
          <a:xfrm>
            <a:off x="2201728" y="93224"/>
            <a:ext cx="9905998" cy="1478570"/>
          </a:xfrm>
        </p:spPr>
        <p:txBody>
          <a:bodyPr/>
          <a:lstStyle/>
          <a:p>
            <a:r>
              <a:rPr lang="es-ES" dirty="0"/>
              <a:t>Visión General del Sistema Operativo</a:t>
            </a:r>
          </a:p>
        </p:txBody>
      </p:sp>
      <p:pic>
        <p:nvPicPr>
          <p:cNvPr id="4" name="Picture 4" descr="Fig02-01"/>
          <p:cNvPicPr>
            <a:picLocks noGrp="1" noChangeAspect="1" noChangeArrowheads="1"/>
          </p:cNvPicPr>
          <p:nvPr>
            <p:ph idx="1"/>
            <p:custDataLst>
              <p:tags r:id="rId1"/>
            </p:custDataLst>
          </p:nvPr>
        </p:nvPicPr>
        <p:blipFill>
          <a:blip r:embed="rId3">
            <a:extLst>
              <a:ext uri="{28A0092B-C50C-407E-A947-70E740481C1C}">
                <a14:useLocalDpi xmlns:a14="http://schemas.microsoft.com/office/drawing/2010/main" val="0"/>
              </a:ext>
            </a:extLst>
          </a:blip>
          <a:srcRect l="1363" t="1639" r="1625" b="8197"/>
          <a:stretch>
            <a:fillRect/>
          </a:stretch>
        </p:blipFill>
        <p:spPr bwMode="auto">
          <a:xfrm>
            <a:off x="3796756" y="1263860"/>
            <a:ext cx="4413388" cy="52810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556311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9" name="Group 138"/>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40" name="Rectangle 139"/>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1" name="Picture 2"/>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pic>
        <p:nvPicPr>
          <p:cNvPr id="18436" name="Picture 4" descr="Resultado de imagen para vulnerabilidades de windows">
            <a:extLst>
              <a:ext uri="{FF2B5EF4-FFF2-40B4-BE49-F238E27FC236}">
                <a16:creationId xmlns:a16="http://schemas.microsoft.com/office/drawing/2014/main" id="{463D9F13-5920-446B-9CA3-B3E37605407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8809" r="9379"/>
          <a:stretch/>
        </p:blipFill>
        <p:spPr bwMode="auto">
          <a:xfrm>
            <a:off x="-5597" y="10"/>
            <a:ext cx="6101597" cy="6857990"/>
          </a:xfrm>
          <a:prstGeom prst="rect">
            <a:avLst/>
          </a:prstGeom>
          <a:noFill/>
          <a:extLst>
            <a:ext uri="{909E8E84-426E-40DD-AFC4-6F175D3DCCD1}">
              <a14:hiddenFill xmlns:a14="http://schemas.microsoft.com/office/drawing/2010/main">
                <a:solidFill>
                  <a:srgbClr val="FFFFFF"/>
                </a:solidFill>
              </a14:hiddenFill>
            </a:ext>
          </a:extLst>
        </p:spPr>
      </p:pic>
      <p:grpSp>
        <p:nvGrpSpPr>
          <p:cNvPr id="143" name="Group 142"/>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144" name="Rectangle 143"/>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45" name="Freeform 6"/>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6" name="Freeform 7"/>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7" name="Rectangle 146"/>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48" name="Freeform 9"/>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9" name="Freeform 10"/>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0" name="Freeform 11"/>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1" name="Freeform 12"/>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2" name="Freeform 13"/>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3" name="Freeform 14"/>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4" name="Freeform 15"/>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5" name="Freeform 16"/>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6" name="Freeform 17"/>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7" name="Freeform 18"/>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8" name="Freeform 19"/>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9" name="Freeform 20"/>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0" name="Freeform 21"/>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1" name="Freeform 22"/>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2" name="Freeform 23"/>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3" name="Freeform 24"/>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4" name="Freeform 25"/>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5" name="Freeform 26"/>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6" name="Freeform 27"/>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7" name="Freeform 28"/>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8" name="Freeform 29"/>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9" name="Freeform 30"/>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0" name="Freeform 31"/>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1" name="Freeform 32"/>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2" name="Rectangle 171"/>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73" name="Freeform 34"/>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4" name="Freeform 35"/>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5" name="Freeform 36"/>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6" name="Freeform 37"/>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7" name="Freeform 38"/>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8" name="Freeform 39"/>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9" name="Freeform 40"/>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0" name="Freeform 41"/>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1" name="Freeform 42"/>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2" name="Freeform 43"/>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3" name="Freeform 44"/>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4" name="Rectangle 183"/>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85" name="Freeform 46"/>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6" name="Freeform 47"/>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7" name="Freeform 48"/>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8" name="Freeform 49"/>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9" name="Freeform 50"/>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0" name="Freeform 51"/>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1" name="Freeform 52"/>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2" name="Freeform 53"/>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3" name="Freeform 54"/>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4" name="Freeform 55"/>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5" name="Freeform 56"/>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6" name="Freeform 57"/>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7" name="Freeform 58"/>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ítulo 1">
            <a:extLst>
              <a:ext uri="{FF2B5EF4-FFF2-40B4-BE49-F238E27FC236}">
                <a16:creationId xmlns:a16="http://schemas.microsoft.com/office/drawing/2014/main" id="{3C76ABDD-9237-4EAD-BD01-152D521A0E2C}"/>
              </a:ext>
            </a:extLst>
          </p:cNvPr>
          <p:cNvSpPr>
            <a:spLocks noGrp="1"/>
          </p:cNvSpPr>
          <p:nvPr>
            <p:ph type="title"/>
          </p:nvPr>
        </p:nvSpPr>
        <p:spPr>
          <a:xfrm>
            <a:off x="6448425" y="618518"/>
            <a:ext cx="4598985" cy="1478570"/>
          </a:xfrm>
        </p:spPr>
        <p:txBody>
          <a:bodyPr>
            <a:normAutofit/>
          </a:bodyPr>
          <a:lstStyle/>
          <a:p>
            <a:pPr algn="ctr"/>
            <a:r>
              <a:rPr lang="en-US" sz="3300" dirty="0" err="1"/>
              <a:t>Vulnerabilidades</a:t>
            </a:r>
            <a:r>
              <a:rPr lang="en-US" sz="3300" dirty="0"/>
              <a:t> de </a:t>
            </a:r>
            <a:r>
              <a:rPr lang="en-US" sz="3300" dirty="0" err="1"/>
              <a:t>los</a:t>
            </a:r>
            <a:r>
              <a:rPr lang="en-US" sz="3300" dirty="0"/>
              <a:t> </a:t>
            </a:r>
            <a:r>
              <a:rPr lang="en-US" sz="3300" dirty="0" err="1"/>
              <a:t>Sistemas</a:t>
            </a:r>
            <a:r>
              <a:rPr lang="en-US" sz="3300" dirty="0"/>
              <a:t> </a:t>
            </a:r>
            <a:r>
              <a:rPr lang="en-US" sz="3300" dirty="0" err="1"/>
              <a:t>Operativos</a:t>
            </a:r>
            <a:endParaRPr lang="es-ES" sz="3300" dirty="0"/>
          </a:p>
        </p:txBody>
      </p:sp>
      <p:sp>
        <p:nvSpPr>
          <p:cNvPr id="3" name="Marcador de contenido 2">
            <a:extLst>
              <a:ext uri="{FF2B5EF4-FFF2-40B4-BE49-F238E27FC236}">
                <a16:creationId xmlns:a16="http://schemas.microsoft.com/office/drawing/2014/main" id="{AB016018-15C1-40F5-B4F9-6D1DA4F727C6}"/>
              </a:ext>
            </a:extLst>
          </p:cNvPr>
          <p:cNvSpPr>
            <a:spLocks noGrp="1"/>
          </p:cNvSpPr>
          <p:nvPr>
            <p:ph idx="1"/>
          </p:nvPr>
        </p:nvSpPr>
        <p:spPr>
          <a:xfrm>
            <a:off x="6448425" y="2249487"/>
            <a:ext cx="4825932" cy="3830300"/>
          </a:xfrm>
        </p:spPr>
        <p:txBody>
          <a:bodyPr>
            <a:normAutofit fontScale="85000" lnSpcReduction="10000"/>
          </a:bodyPr>
          <a:lstStyle/>
          <a:p>
            <a:pPr marL="0" indent="0">
              <a:lnSpc>
                <a:spcPct val="110000"/>
              </a:lnSpc>
              <a:buNone/>
            </a:pPr>
            <a:r>
              <a:rPr lang="es-ES" sz="1900" dirty="0">
                <a:latin typeface="Corbel" panose="020B0503020204020204" pitchFamily="34" charset="0"/>
              </a:rPr>
              <a:t>Windows:</a:t>
            </a:r>
          </a:p>
          <a:p>
            <a:pPr lvl="1">
              <a:lnSpc>
                <a:spcPct val="110000"/>
              </a:lnSpc>
            </a:pPr>
            <a:r>
              <a:rPr lang="es-ES" sz="1900" dirty="0">
                <a:latin typeface="Corbel" panose="020B0503020204020204" pitchFamily="34" charset="0"/>
              </a:rPr>
              <a:t>Internet </a:t>
            </a:r>
            <a:r>
              <a:rPr lang="es-ES" sz="1900" dirty="0" err="1">
                <a:latin typeface="Corbel" panose="020B0503020204020204" pitchFamily="34" charset="0"/>
              </a:rPr>
              <a:t>Information</a:t>
            </a:r>
            <a:r>
              <a:rPr lang="es-ES" sz="1900" dirty="0">
                <a:latin typeface="Corbel" panose="020B0503020204020204" pitchFamily="34" charset="0"/>
              </a:rPr>
              <a:t> </a:t>
            </a:r>
            <a:r>
              <a:rPr lang="es-ES" sz="1900" dirty="0" err="1">
                <a:latin typeface="Corbel" panose="020B0503020204020204" pitchFamily="34" charset="0"/>
              </a:rPr>
              <a:t>Services</a:t>
            </a:r>
            <a:r>
              <a:rPr lang="es-ES" sz="1900" dirty="0">
                <a:latin typeface="Corbel" panose="020B0503020204020204" pitchFamily="34" charset="0"/>
              </a:rPr>
              <a:t> (IIS)</a:t>
            </a:r>
          </a:p>
          <a:p>
            <a:pPr lvl="1">
              <a:lnSpc>
                <a:spcPct val="110000"/>
              </a:lnSpc>
            </a:pPr>
            <a:r>
              <a:rPr lang="es-ES" sz="1900" dirty="0">
                <a:latin typeface="Corbel" panose="020B0503020204020204" pitchFamily="34" charset="0"/>
              </a:rPr>
              <a:t>Microsoft SQL Server (MSSQL)</a:t>
            </a:r>
          </a:p>
          <a:p>
            <a:pPr lvl="1">
              <a:lnSpc>
                <a:spcPct val="110000"/>
              </a:lnSpc>
            </a:pPr>
            <a:r>
              <a:rPr lang="es-ES" sz="1900" dirty="0">
                <a:latin typeface="Corbel" panose="020B0503020204020204" pitchFamily="34" charset="0"/>
              </a:rPr>
              <a:t>Windows </a:t>
            </a:r>
            <a:r>
              <a:rPr lang="es-ES" sz="1900" dirty="0" err="1">
                <a:latin typeface="Corbel" panose="020B0503020204020204" pitchFamily="34" charset="0"/>
              </a:rPr>
              <a:t>Authentication</a:t>
            </a:r>
            <a:endParaRPr lang="es-ES" sz="1900" dirty="0">
              <a:latin typeface="Corbel" panose="020B0503020204020204" pitchFamily="34" charset="0"/>
            </a:endParaRPr>
          </a:p>
          <a:p>
            <a:pPr lvl="1">
              <a:lnSpc>
                <a:spcPct val="110000"/>
              </a:lnSpc>
            </a:pPr>
            <a:r>
              <a:rPr lang="es-ES" sz="1900" dirty="0">
                <a:latin typeface="Corbel" panose="020B0503020204020204" pitchFamily="34" charset="0"/>
              </a:rPr>
              <a:t>Internet Explorer (IE)</a:t>
            </a:r>
          </a:p>
          <a:p>
            <a:pPr lvl="1">
              <a:lnSpc>
                <a:spcPct val="110000"/>
              </a:lnSpc>
            </a:pPr>
            <a:r>
              <a:rPr lang="es-ES" sz="1900" dirty="0">
                <a:latin typeface="Corbel" panose="020B0503020204020204" pitchFamily="34" charset="0"/>
              </a:rPr>
              <a:t>Windows </a:t>
            </a:r>
            <a:r>
              <a:rPr lang="es-ES" sz="1900" dirty="0" err="1">
                <a:latin typeface="Corbel" panose="020B0503020204020204" pitchFamily="34" charset="0"/>
              </a:rPr>
              <a:t>Remote</a:t>
            </a:r>
            <a:r>
              <a:rPr lang="es-ES" sz="1900" dirty="0">
                <a:latin typeface="Corbel" panose="020B0503020204020204" pitchFamily="34" charset="0"/>
              </a:rPr>
              <a:t> Access </a:t>
            </a:r>
            <a:r>
              <a:rPr lang="es-ES" sz="1900" dirty="0" err="1">
                <a:latin typeface="Corbel" panose="020B0503020204020204" pitchFamily="34" charset="0"/>
              </a:rPr>
              <a:t>Services</a:t>
            </a:r>
            <a:endParaRPr lang="es-ES" sz="1900" dirty="0">
              <a:latin typeface="Corbel" panose="020B0503020204020204" pitchFamily="34" charset="0"/>
            </a:endParaRPr>
          </a:p>
          <a:p>
            <a:pPr lvl="1">
              <a:lnSpc>
                <a:spcPct val="110000"/>
              </a:lnSpc>
            </a:pPr>
            <a:r>
              <a:rPr lang="es-ES" sz="1900" dirty="0">
                <a:latin typeface="Corbel" panose="020B0503020204020204" pitchFamily="34" charset="0"/>
              </a:rPr>
              <a:t>Microsoft Data Access </a:t>
            </a:r>
            <a:r>
              <a:rPr lang="es-ES" sz="1900" dirty="0" err="1">
                <a:latin typeface="Corbel" panose="020B0503020204020204" pitchFamily="34" charset="0"/>
              </a:rPr>
              <a:t>Components</a:t>
            </a:r>
            <a:r>
              <a:rPr lang="es-ES" sz="1900" dirty="0">
                <a:latin typeface="Corbel" panose="020B0503020204020204" pitchFamily="34" charset="0"/>
              </a:rPr>
              <a:t> (MDAC)</a:t>
            </a:r>
          </a:p>
          <a:p>
            <a:pPr lvl="1">
              <a:lnSpc>
                <a:spcPct val="110000"/>
              </a:lnSpc>
            </a:pPr>
            <a:r>
              <a:rPr lang="es-ES" sz="1900" dirty="0">
                <a:latin typeface="Corbel" panose="020B0503020204020204" pitchFamily="34" charset="0"/>
              </a:rPr>
              <a:t>Windows Scripting Host (WSH)</a:t>
            </a:r>
          </a:p>
          <a:p>
            <a:pPr lvl="1">
              <a:lnSpc>
                <a:spcPct val="110000"/>
              </a:lnSpc>
            </a:pPr>
            <a:r>
              <a:rPr lang="es-ES" sz="1900" dirty="0">
                <a:latin typeface="Corbel" panose="020B0503020204020204" pitchFamily="34" charset="0"/>
              </a:rPr>
              <a:t>Microsoft Outlook and Outlook Express</a:t>
            </a:r>
          </a:p>
          <a:p>
            <a:pPr lvl="1">
              <a:lnSpc>
                <a:spcPct val="110000"/>
              </a:lnSpc>
            </a:pPr>
            <a:r>
              <a:rPr lang="es-ES" sz="1900" dirty="0">
                <a:latin typeface="Corbel" panose="020B0503020204020204" pitchFamily="34" charset="0"/>
              </a:rPr>
              <a:t>Windows Peer-</a:t>
            </a:r>
            <a:r>
              <a:rPr lang="es-ES" sz="1900" dirty="0" err="1">
                <a:latin typeface="Corbel" panose="020B0503020204020204" pitchFamily="34" charset="0"/>
              </a:rPr>
              <a:t>to</a:t>
            </a:r>
            <a:r>
              <a:rPr lang="es-ES" sz="1900" dirty="0">
                <a:latin typeface="Corbel" panose="020B0503020204020204" pitchFamily="34" charset="0"/>
              </a:rPr>
              <a:t>-Peer File </a:t>
            </a:r>
            <a:r>
              <a:rPr lang="es-ES" sz="1900" dirty="0" err="1">
                <a:latin typeface="Corbel" panose="020B0503020204020204" pitchFamily="34" charset="0"/>
              </a:rPr>
              <a:t>Sharing</a:t>
            </a:r>
            <a:r>
              <a:rPr lang="es-ES" sz="1900" dirty="0">
                <a:latin typeface="Corbel" panose="020B0503020204020204" pitchFamily="34" charset="0"/>
              </a:rPr>
              <a:t> (P2P)</a:t>
            </a:r>
          </a:p>
          <a:p>
            <a:pPr lvl="1">
              <a:lnSpc>
                <a:spcPct val="110000"/>
              </a:lnSpc>
            </a:pPr>
            <a:r>
              <a:rPr lang="es-ES" sz="1900" dirty="0">
                <a:latin typeface="Corbel" panose="020B0503020204020204" pitchFamily="34" charset="0"/>
              </a:rPr>
              <a:t>Simple Network Management </a:t>
            </a:r>
            <a:r>
              <a:rPr lang="es-ES" sz="1900" dirty="0" err="1">
                <a:latin typeface="Corbel" panose="020B0503020204020204" pitchFamily="34" charset="0"/>
              </a:rPr>
              <a:t>Protocol</a:t>
            </a:r>
            <a:r>
              <a:rPr lang="es-ES" sz="1900" dirty="0">
                <a:latin typeface="Corbel" panose="020B0503020204020204" pitchFamily="34" charset="0"/>
              </a:rPr>
              <a:t> (SNMP)</a:t>
            </a:r>
          </a:p>
          <a:p>
            <a:pPr marL="0" indent="0">
              <a:lnSpc>
                <a:spcPct val="110000"/>
              </a:lnSpc>
              <a:buNone/>
            </a:pPr>
            <a:endParaRPr lang="es-ES" sz="1300" dirty="0"/>
          </a:p>
        </p:txBody>
      </p:sp>
    </p:spTree>
    <p:extLst>
      <p:ext uri="{BB962C8B-B14F-4D97-AF65-F5344CB8AC3E}">
        <p14:creationId xmlns:p14="http://schemas.microsoft.com/office/powerpoint/2010/main" val="1534229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1" name="Group 70"/>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72" name="Rectangle 71"/>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3" name="Picture 2"/>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pic>
        <p:nvPicPr>
          <p:cNvPr id="19458" name="Picture 2" descr="Resultado de imagen para vulnerabilidades de linux">
            <a:extLst>
              <a:ext uri="{FF2B5EF4-FFF2-40B4-BE49-F238E27FC236}">
                <a16:creationId xmlns:a16="http://schemas.microsoft.com/office/drawing/2014/main" id="{1C2A020D-9F9B-4814-A077-B81EA2F4F2A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9025" r="2004"/>
          <a:stretch/>
        </p:blipFill>
        <p:spPr bwMode="auto">
          <a:xfrm>
            <a:off x="-5597" y="10"/>
            <a:ext cx="6101597" cy="6857990"/>
          </a:xfrm>
          <a:prstGeom prst="rect">
            <a:avLst/>
          </a:prstGeom>
          <a:noFill/>
          <a:extLst>
            <a:ext uri="{909E8E84-426E-40DD-AFC4-6F175D3DCCD1}">
              <a14:hiddenFill xmlns:a14="http://schemas.microsoft.com/office/drawing/2010/main">
                <a:solidFill>
                  <a:srgbClr val="FFFFFF"/>
                </a:solidFill>
              </a14:hiddenFill>
            </a:ext>
          </a:extLst>
        </p:spPr>
      </p:pic>
      <p:grpSp>
        <p:nvGrpSpPr>
          <p:cNvPr id="75" name="Group 74"/>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76" name="Rectangle 75"/>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77" name="Freeform 6"/>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78" name="Freeform 7"/>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79" name="Rectangle 78"/>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80" name="Freeform 9"/>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81" name="Freeform 10"/>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82" name="Freeform 11"/>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83" name="Freeform 12"/>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84" name="Freeform 13"/>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85" name="Freeform 14"/>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86" name="Freeform 15"/>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87" name="Freeform 16"/>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88" name="Freeform 17"/>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89" name="Freeform 18"/>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90" name="Freeform 19"/>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91" name="Freeform 20"/>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92" name="Freeform 21"/>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93" name="Freeform 22"/>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94" name="Freeform 23"/>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95" name="Freeform 24"/>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96" name="Freeform 25"/>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97" name="Freeform 26"/>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98" name="Freeform 27"/>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99" name="Freeform 28"/>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00" name="Freeform 29"/>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01" name="Freeform 30"/>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02" name="Freeform 31"/>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03" name="Freeform 32"/>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04" name="Rectangle 103"/>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05" name="Freeform 34"/>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06" name="Freeform 35"/>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07" name="Freeform 36"/>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08" name="Freeform 37"/>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09" name="Freeform 38"/>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10" name="Freeform 39"/>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11" name="Freeform 40"/>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12" name="Freeform 41"/>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13" name="Freeform 42"/>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14" name="Freeform 43"/>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15" name="Freeform 44"/>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16" name="Rectangle 115"/>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17" name="Freeform 46"/>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18" name="Freeform 47"/>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19" name="Freeform 48"/>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0" name="Freeform 49"/>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1" name="Freeform 50"/>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2" name="Freeform 51"/>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3" name="Freeform 52"/>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4" name="Freeform 53"/>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5" name="Freeform 54"/>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6" name="Freeform 55"/>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7" name="Freeform 56"/>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8" name="Freeform 57"/>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9" name="Freeform 58"/>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ítulo 1">
            <a:extLst>
              <a:ext uri="{FF2B5EF4-FFF2-40B4-BE49-F238E27FC236}">
                <a16:creationId xmlns:a16="http://schemas.microsoft.com/office/drawing/2014/main" id="{3C76ABDD-9237-4EAD-BD01-152D521A0E2C}"/>
              </a:ext>
            </a:extLst>
          </p:cNvPr>
          <p:cNvSpPr>
            <a:spLocks noGrp="1"/>
          </p:cNvSpPr>
          <p:nvPr>
            <p:ph type="title"/>
          </p:nvPr>
        </p:nvSpPr>
        <p:spPr>
          <a:xfrm>
            <a:off x="6448425" y="618518"/>
            <a:ext cx="4598985" cy="1478570"/>
          </a:xfrm>
        </p:spPr>
        <p:txBody>
          <a:bodyPr>
            <a:normAutofit/>
          </a:bodyPr>
          <a:lstStyle/>
          <a:p>
            <a:pPr algn="ctr"/>
            <a:r>
              <a:rPr lang="en-US" sz="3300" dirty="0" err="1"/>
              <a:t>Vulnerabilidades</a:t>
            </a:r>
            <a:r>
              <a:rPr lang="en-US" sz="3300" dirty="0"/>
              <a:t> de </a:t>
            </a:r>
            <a:r>
              <a:rPr lang="en-US" sz="3300" dirty="0" err="1"/>
              <a:t>los</a:t>
            </a:r>
            <a:r>
              <a:rPr lang="en-US" sz="3300" dirty="0"/>
              <a:t> </a:t>
            </a:r>
            <a:r>
              <a:rPr lang="en-US" sz="3300" dirty="0" err="1"/>
              <a:t>Sistemas</a:t>
            </a:r>
            <a:r>
              <a:rPr lang="en-US" sz="3300" dirty="0"/>
              <a:t> </a:t>
            </a:r>
            <a:r>
              <a:rPr lang="en-US" sz="3300" dirty="0" err="1"/>
              <a:t>Operativos</a:t>
            </a:r>
            <a:endParaRPr lang="es-ES" sz="3300" dirty="0"/>
          </a:p>
        </p:txBody>
      </p:sp>
      <p:sp>
        <p:nvSpPr>
          <p:cNvPr id="3" name="Marcador de contenido 2">
            <a:extLst>
              <a:ext uri="{FF2B5EF4-FFF2-40B4-BE49-F238E27FC236}">
                <a16:creationId xmlns:a16="http://schemas.microsoft.com/office/drawing/2014/main" id="{AB016018-15C1-40F5-B4F9-6D1DA4F727C6}"/>
              </a:ext>
            </a:extLst>
          </p:cNvPr>
          <p:cNvSpPr>
            <a:spLocks noGrp="1"/>
          </p:cNvSpPr>
          <p:nvPr>
            <p:ph idx="1"/>
          </p:nvPr>
        </p:nvSpPr>
        <p:spPr>
          <a:xfrm>
            <a:off x="6448425" y="2249487"/>
            <a:ext cx="5010512" cy="3971926"/>
          </a:xfrm>
        </p:spPr>
        <p:txBody>
          <a:bodyPr>
            <a:normAutofit/>
          </a:bodyPr>
          <a:lstStyle/>
          <a:p>
            <a:pPr marL="0" indent="0">
              <a:lnSpc>
                <a:spcPct val="110000"/>
              </a:lnSpc>
              <a:buNone/>
            </a:pPr>
            <a:r>
              <a:rPr lang="es-ES" sz="1600" dirty="0">
                <a:latin typeface="Corbel" panose="020B0503020204020204" pitchFamily="34" charset="0"/>
              </a:rPr>
              <a:t>Linux:</a:t>
            </a:r>
          </a:p>
          <a:p>
            <a:pPr lvl="1">
              <a:lnSpc>
                <a:spcPct val="110000"/>
              </a:lnSpc>
            </a:pPr>
            <a:r>
              <a:rPr lang="es-ES" sz="1600" dirty="0">
                <a:latin typeface="Corbel" panose="020B0503020204020204" pitchFamily="34" charset="0"/>
              </a:rPr>
              <a:t> BIND </a:t>
            </a:r>
            <a:r>
              <a:rPr lang="es-ES" sz="1600" dirty="0" err="1">
                <a:latin typeface="Corbel" panose="020B0503020204020204" pitchFamily="34" charset="0"/>
              </a:rPr>
              <a:t>Domain</a:t>
            </a:r>
            <a:r>
              <a:rPr lang="es-ES" sz="1600" dirty="0">
                <a:latin typeface="Corbel" panose="020B0503020204020204" pitchFamily="34" charset="0"/>
              </a:rPr>
              <a:t> </a:t>
            </a:r>
            <a:r>
              <a:rPr lang="es-ES" sz="1600" dirty="0" err="1">
                <a:latin typeface="Corbel" panose="020B0503020204020204" pitchFamily="34" charset="0"/>
              </a:rPr>
              <a:t>Name</a:t>
            </a:r>
            <a:r>
              <a:rPr lang="es-ES" sz="1600" dirty="0">
                <a:latin typeface="Corbel" panose="020B0503020204020204" pitchFamily="34" charset="0"/>
              </a:rPr>
              <a:t> </a:t>
            </a:r>
            <a:r>
              <a:rPr lang="es-ES" sz="1600" dirty="0" err="1">
                <a:latin typeface="Corbel" panose="020B0503020204020204" pitchFamily="34" charset="0"/>
              </a:rPr>
              <a:t>System</a:t>
            </a:r>
            <a:endParaRPr lang="es-ES" sz="1600" dirty="0">
              <a:latin typeface="Corbel" panose="020B0503020204020204" pitchFamily="34" charset="0"/>
            </a:endParaRPr>
          </a:p>
          <a:p>
            <a:pPr lvl="1">
              <a:lnSpc>
                <a:spcPct val="110000"/>
              </a:lnSpc>
            </a:pPr>
            <a:r>
              <a:rPr lang="es-ES" sz="1600" dirty="0" err="1">
                <a:latin typeface="Corbel" panose="020B0503020204020204" pitchFamily="34" charset="0"/>
              </a:rPr>
              <a:t>Remote</a:t>
            </a:r>
            <a:r>
              <a:rPr lang="es-ES" sz="1600" dirty="0">
                <a:latin typeface="Corbel" panose="020B0503020204020204" pitchFamily="34" charset="0"/>
              </a:rPr>
              <a:t> </a:t>
            </a:r>
            <a:r>
              <a:rPr lang="es-ES" sz="1600" dirty="0" err="1">
                <a:latin typeface="Corbel" panose="020B0503020204020204" pitchFamily="34" charset="0"/>
              </a:rPr>
              <a:t>Procedure</a:t>
            </a:r>
            <a:r>
              <a:rPr lang="es-ES" sz="1600" dirty="0">
                <a:latin typeface="Corbel" panose="020B0503020204020204" pitchFamily="34" charset="0"/>
              </a:rPr>
              <a:t> </a:t>
            </a:r>
            <a:r>
              <a:rPr lang="es-ES" sz="1600" dirty="0" err="1">
                <a:latin typeface="Corbel" panose="020B0503020204020204" pitchFamily="34" charset="0"/>
              </a:rPr>
              <a:t>Calls</a:t>
            </a:r>
            <a:r>
              <a:rPr lang="es-ES" sz="1600" dirty="0">
                <a:latin typeface="Corbel" panose="020B0503020204020204" pitchFamily="34" charset="0"/>
              </a:rPr>
              <a:t> (RPC)</a:t>
            </a:r>
          </a:p>
          <a:p>
            <a:pPr lvl="1">
              <a:lnSpc>
                <a:spcPct val="110000"/>
              </a:lnSpc>
            </a:pPr>
            <a:r>
              <a:rPr lang="es-ES" sz="1600" dirty="0">
                <a:latin typeface="Corbel" panose="020B0503020204020204" pitchFamily="34" charset="0"/>
              </a:rPr>
              <a:t>Apache Web Server</a:t>
            </a:r>
          </a:p>
          <a:p>
            <a:pPr lvl="1">
              <a:lnSpc>
                <a:spcPct val="110000"/>
              </a:lnSpc>
            </a:pPr>
            <a:r>
              <a:rPr lang="es-ES" sz="1600" dirty="0">
                <a:latin typeface="Corbel" panose="020B0503020204020204" pitchFamily="34" charset="0"/>
              </a:rPr>
              <a:t>General UNIX </a:t>
            </a:r>
            <a:r>
              <a:rPr lang="es-ES" sz="1600" dirty="0" err="1">
                <a:latin typeface="Corbel" panose="020B0503020204020204" pitchFamily="34" charset="0"/>
              </a:rPr>
              <a:t>authentication</a:t>
            </a:r>
            <a:r>
              <a:rPr lang="es-ES" sz="1600" dirty="0">
                <a:latin typeface="Corbel" panose="020B0503020204020204" pitchFamily="34" charset="0"/>
              </a:rPr>
              <a:t> </a:t>
            </a:r>
            <a:r>
              <a:rPr lang="es-ES" sz="1600" dirty="0" err="1">
                <a:latin typeface="Corbel" panose="020B0503020204020204" pitchFamily="34" charset="0"/>
              </a:rPr>
              <a:t>accounts</a:t>
            </a:r>
            <a:r>
              <a:rPr lang="es-ES" sz="1600" dirty="0">
                <a:latin typeface="Corbel" panose="020B0503020204020204" pitchFamily="34" charset="0"/>
              </a:rPr>
              <a:t> </a:t>
            </a:r>
            <a:r>
              <a:rPr lang="es-ES" sz="1600" dirty="0" err="1">
                <a:latin typeface="Corbel" panose="020B0503020204020204" pitchFamily="34" charset="0"/>
              </a:rPr>
              <a:t>with</a:t>
            </a:r>
            <a:r>
              <a:rPr lang="es-ES" sz="1600" dirty="0">
                <a:latin typeface="Corbel" panose="020B0503020204020204" pitchFamily="34" charset="0"/>
              </a:rPr>
              <a:t> no </a:t>
            </a:r>
            <a:r>
              <a:rPr lang="es-ES" sz="1600" dirty="0" err="1">
                <a:latin typeface="Corbel" panose="020B0503020204020204" pitchFamily="34" charset="0"/>
              </a:rPr>
              <a:t>passwords</a:t>
            </a:r>
            <a:r>
              <a:rPr lang="es-ES" sz="1600" dirty="0">
                <a:latin typeface="Corbel" panose="020B0503020204020204" pitchFamily="34" charset="0"/>
              </a:rPr>
              <a:t> </a:t>
            </a:r>
            <a:r>
              <a:rPr lang="es-ES" sz="1600" dirty="0" err="1">
                <a:latin typeface="Corbel" panose="020B0503020204020204" pitchFamily="34" charset="0"/>
              </a:rPr>
              <a:t>or</a:t>
            </a:r>
            <a:r>
              <a:rPr lang="es-ES" sz="1600" dirty="0">
                <a:latin typeface="Corbel" panose="020B0503020204020204" pitchFamily="34" charset="0"/>
              </a:rPr>
              <a:t> </a:t>
            </a:r>
            <a:r>
              <a:rPr lang="es-ES" sz="1600" dirty="0" err="1">
                <a:latin typeface="Corbel" panose="020B0503020204020204" pitchFamily="34" charset="0"/>
              </a:rPr>
              <a:t>weak</a:t>
            </a:r>
            <a:r>
              <a:rPr lang="es-ES" sz="1600" dirty="0">
                <a:latin typeface="Corbel" panose="020B0503020204020204" pitchFamily="34" charset="0"/>
              </a:rPr>
              <a:t> </a:t>
            </a:r>
            <a:r>
              <a:rPr lang="es-ES" sz="1600" dirty="0" err="1">
                <a:latin typeface="Corbel" panose="020B0503020204020204" pitchFamily="34" charset="0"/>
              </a:rPr>
              <a:t>passwords</a:t>
            </a:r>
            <a:endParaRPr lang="es-ES" sz="1600" dirty="0">
              <a:latin typeface="Corbel" panose="020B0503020204020204" pitchFamily="34" charset="0"/>
            </a:endParaRPr>
          </a:p>
          <a:p>
            <a:pPr lvl="1">
              <a:lnSpc>
                <a:spcPct val="110000"/>
              </a:lnSpc>
            </a:pPr>
            <a:r>
              <a:rPr lang="es-ES" sz="1600" dirty="0">
                <a:latin typeface="Corbel" panose="020B0503020204020204" pitchFamily="34" charset="0"/>
              </a:rPr>
              <a:t>Clear </a:t>
            </a:r>
            <a:r>
              <a:rPr lang="es-ES" sz="1600" dirty="0" err="1">
                <a:latin typeface="Corbel" panose="020B0503020204020204" pitchFamily="34" charset="0"/>
              </a:rPr>
              <a:t>text</a:t>
            </a:r>
            <a:r>
              <a:rPr lang="es-ES" sz="1600" dirty="0">
                <a:latin typeface="Corbel" panose="020B0503020204020204" pitchFamily="34" charset="0"/>
              </a:rPr>
              <a:t> </a:t>
            </a:r>
            <a:r>
              <a:rPr lang="es-ES" sz="1600" dirty="0" err="1">
                <a:latin typeface="Corbel" panose="020B0503020204020204" pitchFamily="34" charset="0"/>
              </a:rPr>
              <a:t>services</a:t>
            </a:r>
            <a:endParaRPr lang="es-ES" sz="1600" dirty="0">
              <a:latin typeface="Corbel" panose="020B0503020204020204" pitchFamily="34" charset="0"/>
            </a:endParaRPr>
          </a:p>
          <a:p>
            <a:pPr lvl="1">
              <a:lnSpc>
                <a:spcPct val="110000"/>
              </a:lnSpc>
            </a:pPr>
            <a:r>
              <a:rPr lang="es-ES" sz="1600" dirty="0" err="1">
                <a:latin typeface="Corbel" panose="020B0503020204020204" pitchFamily="34" charset="0"/>
              </a:rPr>
              <a:t>Sendmail</a:t>
            </a:r>
            <a:endParaRPr lang="es-ES" sz="1600" dirty="0">
              <a:latin typeface="Corbel" panose="020B0503020204020204" pitchFamily="34" charset="0"/>
            </a:endParaRPr>
          </a:p>
          <a:p>
            <a:pPr lvl="1">
              <a:lnSpc>
                <a:spcPct val="110000"/>
              </a:lnSpc>
            </a:pPr>
            <a:r>
              <a:rPr lang="es-ES" sz="1600" dirty="0">
                <a:latin typeface="Corbel" panose="020B0503020204020204" pitchFamily="34" charset="0"/>
              </a:rPr>
              <a:t> Simple Network Management </a:t>
            </a:r>
            <a:r>
              <a:rPr lang="es-ES" sz="1600" dirty="0" err="1">
                <a:latin typeface="Corbel" panose="020B0503020204020204" pitchFamily="34" charset="0"/>
              </a:rPr>
              <a:t>Protocol</a:t>
            </a:r>
            <a:r>
              <a:rPr lang="es-ES" sz="1600" dirty="0">
                <a:latin typeface="Corbel" panose="020B0503020204020204" pitchFamily="34" charset="0"/>
              </a:rPr>
              <a:t> (SNMP)</a:t>
            </a:r>
          </a:p>
          <a:p>
            <a:pPr lvl="1">
              <a:lnSpc>
                <a:spcPct val="110000"/>
              </a:lnSpc>
            </a:pPr>
            <a:r>
              <a:rPr lang="es-ES" sz="1600" dirty="0" err="1">
                <a:latin typeface="Corbel" panose="020B0503020204020204" pitchFamily="34" charset="0"/>
              </a:rPr>
              <a:t>Secure</a:t>
            </a:r>
            <a:r>
              <a:rPr lang="es-ES" sz="1600" dirty="0">
                <a:latin typeface="Corbel" panose="020B0503020204020204" pitchFamily="34" charset="0"/>
              </a:rPr>
              <a:t> Shell (SSH)</a:t>
            </a:r>
          </a:p>
          <a:p>
            <a:pPr lvl="1">
              <a:lnSpc>
                <a:spcPct val="110000"/>
              </a:lnSpc>
            </a:pPr>
            <a:r>
              <a:rPr lang="es-ES" sz="1600" dirty="0" err="1">
                <a:latin typeface="Corbel" panose="020B0503020204020204" pitchFamily="34" charset="0"/>
              </a:rPr>
              <a:t>Misconfiguration</a:t>
            </a:r>
            <a:r>
              <a:rPr lang="es-ES" sz="1600" dirty="0">
                <a:latin typeface="Corbel" panose="020B0503020204020204" pitchFamily="34" charset="0"/>
              </a:rPr>
              <a:t> </a:t>
            </a:r>
            <a:r>
              <a:rPr lang="es-ES" sz="1600" dirty="0" err="1">
                <a:latin typeface="Corbel" panose="020B0503020204020204" pitchFamily="34" charset="0"/>
              </a:rPr>
              <a:t>of</a:t>
            </a:r>
            <a:r>
              <a:rPr lang="es-ES" sz="1600" dirty="0">
                <a:latin typeface="Corbel" panose="020B0503020204020204" pitchFamily="34" charset="0"/>
              </a:rPr>
              <a:t> Enterprise </a:t>
            </a:r>
            <a:r>
              <a:rPr lang="es-ES" sz="1600" dirty="0" err="1">
                <a:latin typeface="Corbel" panose="020B0503020204020204" pitchFamily="34" charset="0"/>
              </a:rPr>
              <a:t>Services</a:t>
            </a:r>
            <a:r>
              <a:rPr lang="es-ES" sz="1600" dirty="0">
                <a:latin typeface="Corbel" panose="020B0503020204020204" pitchFamily="34" charset="0"/>
              </a:rPr>
              <a:t> NIS/NFS</a:t>
            </a:r>
          </a:p>
          <a:p>
            <a:pPr lvl="1">
              <a:lnSpc>
                <a:spcPct val="110000"/>
              </a:lnSpc>
            </a:pPr>
            <a:r>
              <a:rPr lang="es-ES" sz="1600" dirty="0">
                <a:latin typeface="Corbel" panose="020B0503020204020204" pitchFamily="34" charset="0"/>
              </a:rPr>
              <a:t>Open </a:t>
            </a:r>
            <a:r>
              <a:rPr lang="es-ES" sz="1600" dirty="0" err="1">
                <a:latin typeface="Corbel" panose="020B0503020204020204" pitchFamily="34" charset="0"/>
              </a:rPr>
              <a:t>Secure</a:t>
            </a:r>
            <a:r>
              <a:rPr lang="es-ES" sz="1600" dirty="0">
                <a:latin typeface="Corbel" panose="020B0503020204020204" pitchFamily="34" charset="0"/>
              </a:rPr>
              <a:t> Sockets </a:t>
            </a:r>
            <a:r>
              <a:rPr lang="es-ES" sz="1600" dirty="0" err="1">
                <a:latin typeface="Corbel" panose="020B0503020204020204" pitchFamily="34" charset="0"/>
              </a:rPr>
              <a:t>Layer</a:t>
            </a:r>
            <a:r>
              <a:rPr lang="es-ES" sz="1600" dirty="0">
                <a:latin typeface="Corbel" panose="020B0503020204020204" pitchFamily="34" charset="0"/>
              </a:rPr>
              <a:t> (SSL)</a:t>
            </a:r>
          </a:p>
        </p:txBody>
      </p:sp>
    </p:spTree>
    <p:extLst>
      <p:ext uri="{BB962C8B-B14F-4D97-AF65-F5344CB8AC3E}">
        <p14:creationId xmlns:p14="http://schemas.microsoft.com/office/powerpoint/2010/main" val="247127621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C76ABDD-9237-4EAD-BD01-152D521A0E2C}"/>
              </a:ext>
            </a:extLst>
          </p:cNvPr>
          <p:cNvSpPr>
            <a:spLocks noGrp="1"/>
          </p:cNvSpPr>
          <p:nvPr>
            <p:ph type="title"/>
          </p:nvPr>
        </p:nvSpPr>
        <p:spPr/>
        <p:txBody>
          <a:bodyPr/>
          <a:lstStyle/>
          <a:p>
            <a:r>
              <a:rPr lang="en-US" dirty="0" err="1"/>
              <a:t>Seguridad</a:t>
            </a:r>
            <a:r>
              <a:rPr lang="en-US" dirty="0"/>
              <a:t> </a:t>
            </a:r>
            <a:r>
              <a:rPr lang="en-US" dirty="0" err="1"/>
              <a:t>en</a:t>
            </a:r>
            <a:r>
              <a:rPr lang="en-US" dirty="0"/>
              <a:t> </a:t>
            </a:r>
            <a:r>
              <a:rPr lang="en-US" dirty="0" err="1"/>
              <a:t>los</a:t>
            </a:r>
            <a:r>
              <a:rPr lang="en-US" dirty="0"/>
              <a:t> </a:t>
            </a:r>
            <a:r>
              <a:rPr lang="en-US" dirty="0" err="1"/>
              <a:t>Correos</a:t>
            </a:r>
            <a:r>
              <a:rPr lang="en-US" dirty="0"/>
              <a:t> </a:t>
            </a:r>
            <a:r>
              <a:rPr lang="en-US" dirty="0" err="1"/>
              <a:t>Electrónicos</a:t>
            </a:r>
            <a:endParaRPr lang="es-ES" dirty="0"/>
          </a:p>
        </p:txBody>
      </p:sp>
      <p:sp>
        <p:nvSpPr>
          <p:cNvPr id="3" name="Marcador de contenido 2">
            <a:extLst>
              <a:ext uri="{FF2B5EF4-FFF2-40B4-BE49-F238E27FC236}">
                <a16:creationId xmlns:a16="http://schemas.microsoft.com/office/drawing/2014/main" id="{AB016018-15C1-40F5-B4F9-6D1DA4F727C6}"/>
              </a:ext>
            </a:extLst>
          </p:cNvPr>
          <p:cNvSpPr>
            <a:spLocks noGrp="1"/>
          </p:cNvSpPr>
          <p:nvPr>
            <p:ph idx="1"/>
          </p:nvPr>
        </p:nvSpPr>
        <p:spPr/>
        <p:txBody>
          <a:bodyPr>
            <a:normAutofit fontScale="85000" lnSpcReduction="20000"/>
          </a:bodyPr>
          <a:lstStyle/>
          <a:p>
            <a:pPr algn="just"/>
            <a:r>
              <a:rPr lang="es-ES" dirty="0"/>
              <a:t>El e-mail es una herramienta de uso masivo, sin embargo es utilizada para enviar virus, gusanos, SPAM entre otros.</a:t>
            </a:r>
          </a:p>
          <a:p>
            <a:pPr algn="just"/>
            <a:r>
              <a:rPr lang="es-ES" dirty="0"/>
              <a:t>Usada también para enviar información confidencial como también material ofensivo.</a:t>
            </a:r>
          </a:p>
          <a:p>
            <a:pPr algn="just"/>
            <a:r>
              <a:rPr lang="es-ES" dirty="0"/>
              <a:t>Utilizado por los empleado para comunicarse fácilmente.</a:t>
            </a:r>
          </a:p>
          <a:p>
            <a:pPr marL="0" indent="0" algn="just">
              <a:buNone/>
            </a:pPr>
            <a:endParaRPr lang="es-ES" dirty="0"/>
          </a:p>
          <a:p>
            <a:pPr marL="0" indent="0" algn="just">
              <a:buNone/>
            </a:pPr>
            <a:r>
              <a:rPr lang="es-ES" dirty="0"/>
              <a:t>Recomendaciones:</a:t>
            </a:r>
          </a:p>
          <a:p>
            <a:pPr lvl="1" algn="just"/>
            <a:r>
              <a:rPr lang="es-ES" dirty="0"/>
              <a:t>No configure el servidor de correo electrónico en la misma máquina en la que residen los datos confidenciales</a:t>
            </a:r>
          </a:p>
          <a:p>
            <a:pPr lvl="1" algn="just"/>
            <a:r>
              <a:rPr lang="es-ES" dirty="0"/>
              <a:t>No revelar detalles técnicos sobre el servidor de correo electrónico</a:t>
            </a:r>
          </a:p>
        </p:txBody>
      </p:sp>
    </p:spTree>
    <p:extLst>
      <p:ext uri="{BB962C8B-B14F-4D97-AF65-F5344CB8AC3E}">
        <p14:creationId xmlns:p14="http://schemas.microsoft.com/office/powerpoint/2010/main" val="7067964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1" name="Group 70"/>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72" name="Rectangle 71"/>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3" name="Picture 2"/>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pic>
        <p:nvPicPr>
          <p:cNvPr id="20482" name="Picture 2" descr="Resultado de imagen para sistema operativo">
            <a:extLst>
              <a:ext uri="{FF2B5EF4-FFF2-40B4-BE49-F238E27FC236}">
                <a16:creationId xmlns:a16="http://schemas.microsoft.com/office/drawing/2014/main" id="{70AE17D1-8CA0-4A8F-97D2-AFC54394114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5867" r="11256"/>
          <a:stretch/>
        </p:blipFill>
        <p:spPr bwMode="auto">
          <a:xfrm>
            <a:off x="-5597" y="10"/>
            <a:ext cx="4635583" cy="6857990"/>
          </a:xfrm>
          <a:prstGeom prst="rect">
            <a:avLst/>
          </a:prstGeom>
          <a:noFill/>
          <a:extLst>
            <a:ext uri="{909E8E84-426E-40DD-AFC4-6F175D3DCCD1}">
              <a14:hiddenFill xmlns:a14="http://schemas.microsoft.com/office/drawing/2010/main">
                <a:solidFill>
                  <a:srgbClr val="FFFFFF"/>
                </a:solidFill>
              </a14:hiddenFill>
            </a:ext>
          </a:extLst>
        </p:spPr>
      </p:pic>
      <p:grpSp>
        <p:nvGrpSpPr>
          <p:cNvPr id="75" name="Group 74"/>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76" name="Rectangle 75"/>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77" name="Freeform 6"/>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78" name="Freeform 7"/>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79" name="Rectangle 78"/>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80" name="Freeform 9"/>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81" name="Freeform 10"/>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82" name="Freeform 11"/>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83" name="Freeform 12"/>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84" name="Freeform 13"/>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85" name="Freeform 14"/>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86" name="Freeform 15"/>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87" name="Freeform 16"/>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88" name="Freeform 17"/>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89" name="Freeform 18"/>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90" name="Freeform 19"/>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91" name="Freeform 20"/>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92" name="Freeform 21"/>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93" name="Freeform 22"/>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94" name="Freeform 23"/>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95" name="Freeform 24"/>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96" name="Freeform 25"/>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97" name="Freeform 26"/>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98" name="Freeform 27"/>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99" name="Freeform 28"/>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00" name="Freeform 29"/>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01" name="Freeform 30"/>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02" name="Freeform 31"/>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03" name="Freeform 32"/>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04" name="Rectangle 103"/>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05" name="Freeform 34"/>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06" name="Freeform 35"/>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07" name="Freeform 36"/>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08" name="Freeform 37"/>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09" name="Freeform 38"/>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10" name="Freeform 39"/>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11" name="Freeform 40"/>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12" name="Freeform 41"/>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13" name="Freeform 42"/>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14" name="Freeform 43"/>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15" name="Freeform 44"/>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16" name="Rectangle 115"/>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17" name="Freeform 46"/>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18" name="Freeform 47"/>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19" name="Freeform 48"/>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0" name="Freeform 49"/>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1" name="Freeform 50"/>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2" name="Freeform 51"/>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3" name="Freeform 52"/>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4" name="Freeform 53"/>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5" name="Freeform 54"/>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6" name="Freeform 55"/>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7" name="Freeform 56"/>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8" name="Freeform 57"/>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9" name="Freeform 58"/>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ítulo 1">
            <a:extLst>
              <a:ext uri="{FF2B5EF4-FFF2-40B4-BE49-F238E27FC236}">
                <a16:creationId xmlns:a16="http://schemas.microsoft.com/office/drawing/2014/main" id="{3C76ABDD-9237-4EAD-BD01-152D521A0E2C}"/>
              </a:ext>
            </a:extLst>
          </p:cNvPr>
          <p:cNvSpPr>
            <a:spLocks noGrp="1"/>
          </p:cNvSpPr>
          <p:nvPr>
            <p:ph type="title"/>
          </p:nvPr>
        </p:nvSpPr>
        <p:spPr>
          <a:xfrm>
            <a:off x="4953836" y="213841"/>
            <a:ext cx="6050713" cy="1478570"/>
          </a:xfrm>
        </p:spPr>
        <p:txBody>
          <a:bodyPr>
            <a:normAutofit/>
          </a:bodyPr>
          <a:lstStyle/>
          <a:p>
            <a:pPr algn="ctr"/>
            <a:r>
              <a:rPr lang="en-US" dirty="0" err="1"/>
              <a:t>Resumen</a:t>
            </a:r>
            <a:endParaRPr lang="es-ES" dirty="0"/>
          </a:p>
        </p:txBody>
      </p:sp>
      <p:sp>
        <p:nvSpPr>
          <p:cNvPr id="3" name="Marcador de contenido 2">
            <a:extLst>
              <a:ext uri="{FF2B5EF4-FFF2-40B4-BE49-F238E27FC236}">
                <a16:creationId xmlns:a16="http://schemas.microsoft.com/office/drawing/2014/main" id="{AB016018-15C1-40F5-B4F9-6D1DA4F727C6}"/>
              </a:ext>
            </a:extLst>
          </p:cNvPr>
          <p:cNvSpPr>
            <a:spLocks noGrp="1"/>
          </p:cNvSpPr>
          <p:nvPr>
            <p:ph idx="1"/>
          </p:nvPr>
        </p:nvSpPr>
        <p:spPr>
          <a:xfrm>
            <a:off x="4996697" y="1382712"/>
            <a:ext cx="6579218" cy="5309917"/>
          </a:xfrm>
        </p:spPr>
        <p:txBody>
          <a:bodyPr>
            <a:noAutofit/>
          </a:bodyPr>
          <a:lstStyle/>
          <a:p>
            <a:pPr algn="just">
              <a:lnSpc>
                <a:spcPct val="110000"/>
              </a:lnSpc>
            </a:pPr>
            <a:r>
              <a:rPr lang="es-ES" sz="1800" dirty="0">
                <a:latin typeface="Corbel" panose="020B0503020204020204" pitchFamily="34" charset="0"/>
              </a:rPr>
              <a:t>Un </a:t>
            </a:r>
            <a:r>
              <a:rPr lang="es-ES" sz="1800" b="1" dirty="0">
                <a:latin typeface="Corbel" panose="020B0503020204020204" pitchFamily="34" charset="0"/>
              </a:rPr>
              <a:t>sistema operativo </a:t>
            </a:r>
            <a:r>
              <a:rPr lang="es-ES" sz="1800" dirty="0">
                <a:latin typeface="Corbel" panose="020B0503020204020204" pitchFamily="34" charset="0"/>
              </a:rPr>
              <a:t>es una colección de programas que permite al usuario interactuar con el hardware de la computadora.</a:t>
            </a:r>
          </a:p>
          <a:p>
            <a:pPr algn="just">
              <a:lnSpc>
                <a:spcPct val="110000"/>
              </a:lnSpc>
            </a:pPr>
            <a:r>
              <a:rPr lang="es-ES" sz="1800" dirty="0">
                <a:latin typeface="Corbel" panose="020B0503020204020204" pitchFamily="34" charset="0"/>
              </a:rPr>
              <a:t>Un </a:t>
            </a:r>
            <a:r>
              <a:rPr lang="es-ES" sz="1800" b="1" dirty="0">
                <a:latin typeface="Corbel" panose="020B0503020204020204" pitchFamily="34" charset="0"/>
              </a:rPr>
              <a:t>sistema operativo </a:t>
            </a:r>
            <a:r>
              <a:rPr lang="es-ES" sz="1800" dirty="0">
                <a:latin typeface="Corbel" panose="020B0503020204020204" pitchFamily="34" charset="0"/>
              </a:rPr>
              <a:t>es uno de los principales puntos de acceso al sistema de gestión de bases de datos.</a:t>
            </a:r>
          </a:p>
          <a:p>
            <a:pPr algn="just">
              <a:lnSpc>
                <a:spcPct val="110000"/>
              </a:lnSpc>
            </a:pPr>
            <a:r>
              <a:rPr lang="es-ES" sz="1800" dirty="0">
                <a:latin typeface="Corbel" panose="020B0503020204020204" pitchFamily="34" charset="0"/>
              </a:rPr>
              <a:t>Si el componente del sistema operativo del entorno de seguridad de la base de datos está expuesto, puede abrir la puerta para que las personas ilegales contravengan todas las reglas impuestas para proteger la base de datos.</a:t>
            </a:r>
          </a:p>
          <a:p>
            <a:pPr algn="just">
              <a:lnSpc>
                <a:spcPct val="110000"/>
              </a:lnSpc>
            </a:pPr>
            <a:r>
              <a:rPr lang="es-ES" sz="1800" dirty="0">
                <a:latin typeface="Corbel" panose="020B0503020204020204" pitchFamily="34" charset="0"/>
              </a:rPr>
              <a:t>La </a:t>
            </a:r>
            <a:r>
              <a:rPr lang="es-ES" sz="1800" b="1" dirty="0">
                <a:latin typeface="Corbel" panose="020B0503020204020204" pitchFamily="34" charset="0"/>
              </a:rPr>
              <a:t>autenticación</a:t>
            </a:r>
            <a:r>
              <a:rPr lang="es-ES" sz="1800" dirty="0">
                <a:latin typeface="Corbel" panose="020B0503020204020204" pitchFamily="34" charset="0"/>
              </a:rPr>
              <a:t> es un proceso que valida la identidad del usuario para permitir el acceso al sistema operativo.</a:t>
            </a:r>
          </a:p>
          <a:p>
            <a:pPr algn="just">
              <a:lnSpc>
                <a:spcPct val="110000"/>
              </a:lnSpc>
            </a:pPr>
            <a:r>
              <a:rPr lang="es-ES" sz="1800" dirty="0">
                <a:latin typeface="Corbel" panose="020B0503020204020204" pitchFamily="34" charset="0"/>
              </a:rPr>
              <a:t>Los </a:t>
            </a:r>
            <a:r>
              <a:rPr lang="es-ES" sz="1800" b="1" dirty="0">
                <a:latin typeface="Corbel" panose="020B0503020204020204" pitchFamily="34" charset="0"/>
              </a:rPr>
              <a:t>métodos de autenticación física </a:t>
            </a:r>
            <a:r>
              <a:rPr lang="es-ES" sz="1800" dirty="0">
                <a:latin typeface="Corbel" panose="020B0503020204020204" pitchFamily="34" charset="0"/>
              </a:rPr>
              <a:t>permiten la entrada física a la propiedad de la compañía.</a:t>
            </a:r>
          </a:p>
          <a:p>
            <a:pPr algn="just">
              <a:lnSpc>
                <a:spcPct val="110000"/>
              </a:lnSpc>
            </a:pPr>
            <a:r>
              <a:rPr lang="es-ES" sz="1800" dirty="0">
                <a:latin typeface="Corbel" panose="020B0503020204020204" pitchFamily="34" charset="0"/>
              </a:rPr>
              <a:t>Los </a:t>
            </a:r>
            <a:r>
              <a:rPr lang="es-ES" sz="1800" b="1" dirty="0">
                <a:latin typeface="Corbel" panose="020B0503020204020204" pitchFamily="34" charset="0"/>
              </a:rPr>
              <a:t>métodos de autenticación digital </a:t>
            </a:r>
            <a:r>
              <a:rPr lang="es-ES" sz="1800" dirty="0">
                <a:latin typeface="Corbel" panose="020B0503020204020204" pitchFamily="34" charset="0"/>
              </a:rPr>
              <a:t>son los procesos de verificación de la identidad del usuario por medio de un mecanismo o software digital</a:t>
            </a:r>
            <a:r>
              <a:rPr lang="es-ES" sz="1600" dirty="0">
                <a:latin typeface="Corbel" panose="020B0503020204020204" pitchFamily="34" charset="0"/>
              </a:rPr>
              <a:t>.</a:t>
            </a:r>
          </a:p>
        </p:txBody>
      </p:sp>
    </p:spTree>
    <p:extLst>
      <p:ext uri="{BB962C8B-B14F-4D97-AF65-F5344CB8AC3E}">
        <p14:creationId xmlns:p14="http://schemas.microsoft.com/office/powerpoint/2010/main" val="74583436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1" name="Group 70"/>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72" name="Rectangle 71"/>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3" name="Picture 2"/>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pic>
        <p:nvPicPr>
          <p:cNvPr id="21506" name="Picture 2" descr="Resultado de imagen para sistema operativo">
            <a:extLst>
              <a:ext uri="{FF2B5EF4-FFF2-40B4-BE49-F238E27FC236}">
                <a16:creationId xmlns:a16="http://schemas.microsoft.com/office/drawing/2014/main" id="{BB0F44A8-C1A1-4F0B-8A9B-2CB08FAC663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5867" r="11256"/>
          <a:stretch/>
        </p:blipFill>
        <p:spPr bwMode="auto">
          <a:xfrm>
            <a:off x="-5597" y="10"/>
            <a:ext cx="4635583" cy="6857990"/>
          </a:xfrm>
          <a:prstGeom prst="rect">
            <a:avLst/>
          </a:prstGeom>
          <a:noFill/>
          <a:extLst>
            <a:ext uri="{909E8E84-426E-40DD-AFC4-6F175D3DCCD1}">
              <a14:hiddenFill xmlns:a14="http://schemas.microsoft.com/office/drawing/2010/main">
                <a:solidFill>
                  <a:srgbClr val="FFFFFF"/>
                </a:solidFill>
              </a14:hiddenFill>
            </a:ext>
          </a:extLst>
        </p:spPr>
      </p:pic>
      <p:grpSp>
        <p:nvGrpSpPr>
          <p:cNvPr id="75" name="Group 74"/>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76" name="Rectangle 75"/>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77" name="Freeform 6"/>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78" name="Freeform 7"/>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79" name="Rectangle 78"/>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80" name="Freeform 9"/>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81" name="Freeform 10"/>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82" name="Freeform 11"/>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83" name="Freeform 12"/>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84" name="Freeform 13"/>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85" name="Freeform 14"/>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86" name="Freeform 15"/>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87" name="Freeform 16"/>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88" name="Freeform 17"/>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89" name="Freeform 18"/>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90" name="Freeform 19"/>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91" name="Freeform 20"/>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92" name="Freeform 21"/>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93" name="Freeform 22"/>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94" name="Freeform 23"/>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95" name="Freeform 24"/>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96" name="Freeform 25"/>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97" name="Freeform 26"/>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98" name="Freeform 27"/>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99" name="Freeform 28"/>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00" name="Freeform 29"/>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01" name="Freeform 30"/>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02" name="Freeform 31"/>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03" name="Freeform 32"/>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04" name="Rectangle 103"/>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05" name="Freeform 34"/>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06" name="Freeform 35"/>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07" name="Freeform 36"/>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08" name="Freeform 37"/>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09" name="Freeform 38"/>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10" name="Freeform 39"/>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11" name="Freeform 40"/>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12" name="Freeform 41"/>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13" name="Freeform 42"/>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14" name="Freeform 43"/>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15" name="Freeform 44"/>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16" name="Rectangle 115"/>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17" name="Freeform 46"/>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18" name="Freeform 47"/>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19" name="Freeform 48"/>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0" name="Freeform 49"/>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1" name="Freeform 50"/>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2" name="Freeform 51"/>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3" name="Freeform 52"/>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4" name="Freeform 53"/>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5" name="Freeform 54"/>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6" name="Freeform 55"/>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7" name="Freeform 56"/>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8" name="Freeform 57"/>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9" name="Freeform 58"/>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ítulo 1">
            <a:extLst>
              <a:ext uri="{FF2B5EF4-FFF2-40B4-BE49-F238E27FC236}">
                <a16:creationId xmlns:a16="http://schemas.microsoft.com/office/drawing/2014/main" id="{3C76ABDD-9237-4EAD-BD01-152D521A0E2C}"/>
              </a:ext>
            </a:extLst>
          </p:cNvPr>
          <p:cNvSpPr>
            <a:spLocks noGrp="1"/>
          </p:cNvSpPr>
          <p:nvPr>
            <p:ph type="title"/>
          </p:nvPr>
        </p:nvSpPr>
        <p:spPr>
          <a:xfrm>
            <a:off x="5168149" y="85118"/>
            <a:ext cx="6050713" cy="1478570"/>
          </a:xfrm>
        </p:spPr>
        <p:txBody>
          <a:bodyPr>
            <a:normAutofit/>
          </a:bodyPr>
          <a:lstStyle/>
          <a:p>
            <a:pPr algn="ctr"/>
            <a:r>
              <a:rPr lang="en-US" dirty="0" err="1"/>
              <a:t>Resumen</a:t>
            </a:r>
            <a:endParaRPr lang="es-ES" dirty="0"/>
          </a:p>
        </p:txBody>
      </p:sp>
      <p:sp>
        <p:nvSpPr>
          <p:cNvPr id="3" name="Marcador de contenido 2">
            <a:extLst>
              <a:ext uri="{FF2B5EF4-FFF2-40B4-BE49-F238E27FC236}">
                <a16:creationId xmlns:a16="http://schemas.microsoft.com/office/drawing/2014/main" id="{AB016018-15C1-40F5-B4F9-6D1DA4F727C6}"/>
              </a:ext>
            </a:extLst>
          </p:cNvPr>
          <p:cNvSpPr>
            <a:spLocks noGrp="1"/>
          </p:cNvSpPr>
          <p:nvPr>
            <p:ph idx="1"/>
          </p:nvPr>
        </p:nvSpPr>
        <p:spPr>
          <a:xfrm>
            <a:off x="5225298" y="1120133"/>
            <a:ext cx="6582576" cy="3971926"/>
          </a:xfrm>
        </p:spPr>
        <p:txBody>
          <a:bodyPr>
            <a:noAutofit/>
          </a:bodyPr>
          <a:lstStyle/>
          <a:p>
            <a:pPr algn="just">
              <a:lnSpc>
                <a:spcPct val="110000"/>
              </a:lnSpc>
            </a:pPr>
            <a:r>
              <a:rPr lang="es-ES" sz="1800" dirty="0">
                <a:latin typeface="Corbel" panose="020B0503020204020204" pitchFamily="34" charset="0"/>
              </a:rPr>
              <a:t>Un </a:t>
            </a:r>
            <a:r>
              <a:rPr lang="es-ES" sz="1800" b="1" dirty="0">
                <a:latin typeface="Corbel" panose="020B0503020204020204" pitchFamily="34" charset="0"/>
              </a:rPr>
              <a:t>certificado digital </a:t>
            </a:r>
            <a:r>
              <a:rPr lang="es-ES" sz="1800" dirty="0">
                <a:latin typeface="Corbel" panose="020B0503020204020204" pitchFamily="34" charset="0"/>
              </a:rPr>
              <a:t>es un pasaporte digital que identifica y verifica al titular del certificado.</a:t>
            </a:r>
          </a:p>
          <a:p>
            <a:pPr algn="just">
              <a:lnSpc>
                <a:spcPct val="110000"/>
              </a:lnSpc>
            </a:pPr>
            <a:r>
              <a:rPr lang="es-ES" sz="1800" dirty="0">
                <a:latin typeface="Corbel" panose="020B0503020204020204" pitchFamily="34" charset="0"/>
              </a:rPr>
              <a:t>Un </a:t>
            </a:r>
            <a:r>
              <a:rPr lang="es-ES" sz="1800" b="1" dirty="0">
                <a:latin typeface="Corbel" panose="020B0503020204020204" pitchFamily="34" charset="0"/>
              </a:rPr>
              <a:t>token digital </a:t>
            </a:r>
            <a:r>
              <a:rPr lang="es-ES" sz="1800" dirty="0">
                <a:latin typeface="Corbel" panose="020B0503020204020204" pitchFamily="34" charset="0"/>
              </a:rPr>
              <a:t>es un pequeño dispositivo electrónico que los usuarios guardan con ellos para ser utilizados para la autenticación en una computadora o en un sistema de red.</a:t>
            </a:r>
          </a:p>
          <a:p>
            <a:pPr algn="just">
              <a:lnSpc>
                <a:spcPct val="110000"/>
              </a:lnSpc>
            </a:pPr>
            <a:r>
              <a:rPr lang="es-ES" sz="1800" dirty="0">
                <a:latin typeface="Corbel" panose="020B0503020204020204" pitchFamily="34" charset="0"/>
              </a:rPr>
              <a:t>Una </a:t>
            </a:r>
            <a:r>
              <a:rPr lang="es-ES" sz="1800" b="1" dirty="0">
                <a:latin typeface="Corbel" panose="020B0503020204020204" pitchFamily="34" charset="0"/>
              </a:rPr>
              <a:t>tarjeta digital </a:t>
            </a:r>
            <a:r>
              <a:rPr lang="es-ES" sz="1800" dirty="0">
                <a:latin typeface="Corbel" panose="020B0503020204020204" pitchFamily="34" charset="0"/>
              </a:rPr>
              <a:t>es similar a una tarjeta de crédito; Contiene información de identificación de usuario como nombre, ID y contraseña.</a:t>
            </a:r>
          </a:p>
          <a:p>
            <a:pPr algn="just">
              <a:lnSpc>
                <a:spcPct val="110000"/>
              </a:lnSpc>
            </a:pPr>
            <a:r>
              <a:rPr lang="es-ES" sz="1800" b="1" dirty="0">
                <a:latin typeface="Corbel" panose="020B0503020204020204" pitchFamily="34" charset="0"/>
              </a:rPr>
              <a:t>Kerberos</a:t>
            </a:r>
            <a:r>
              <a:rPr lang="es-ES" sz="1800" dirty="0">
                <a:latin typeface="Corbel" panose="020B0503020204020204" pitchFamily="34" charset="0"/>
              </a:rPr>
              <a:t> permite a dos partes intercambiar información a través de una red abierta asignando una clave única a cada usuario.</a:t>
            </a:r>
          </a:p>
          <a:p>
            <a:pPr algn="just">
              <a:lnSpc>
                <a:spcPct val="110000"/>
              </a:lnSpc>
            </a:pPr>
            <a:r>
              <a:rPr lang="es-ES" sz="1800" b="1" dirty="0">
                <a:latin typeface="Corbel" panose="020B0503020204020204" pitchFamily="34" charset="0"/>
              </a:rPr>
              <a:t>LDAP</a:t>
            </a:r>
            <a:r>
              <a:rPr lang="es-ES" sz="1800" dirty="0">
                <a:latin typeface="Corbel" panose="020B0503020204020204" pitchFamily="34" charset="0"/>
              </a:rPr>
              <a:t> es un método de autenticación que utiliza una base de datos de directorios centralizada para almacenar información sobre personas, oficinas y máquinas de forma jerárquica.</a:t>
            </a:r>
          </a:p>
          <a:p>
            <a:pPr algn="just">
              <a:lnSpc>
                <a:spcPct val="110000"/>
              </a:lnSpc>
            </a:pPr>
            <a:r>
              <a:rPr lang="es-ES" sz="1800" b="1" dirty="0">
                <a:latin typeface="Corbel" panose="020B0503020204020204" pitchFamily="34" charset="0"/>
              </a:rPr>
              <a:t>PKI</a:t>
            </a:r>
            <a:r>
              <a:rPr lang="es-ES" sz="1800" dirty="0">
                <a:latin typeface="Corbel" panose="020B0503020204020204" pitchFamily="34" charset="0"/>
              </a:rPr>
              <a:t> es un método de autenticación mediante el cual un usuario mantiene una clave privada y la firma de autenticación tiene una clave pública.</a:t>
            </a:r>
          </a:p>
        </p:txBody>
      </p:sp>
    </p:spTree>
    <p:extLst>
      <p:ext uri="{BB962C8B-B14F-4D97-AF65-F5344CB8AC3E}">
        <p14:creationId xmlns:p14="http://schemas.microsoft.com/office/powerpoint/2010/main" val="422327635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1" name="Group 70"/>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72" name="Rectangle 71"/>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3" name="Picture 2"/>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pic>
        <p:nvPicPr>
          <p:cNvPr id="22530" name="Picture 2" descr="Resultado de imagen para sistema operativo">
            <a:extLst>
              <a:ext uri="{FF2B5EF4-FFF2-40B4-BE49-F238E27FC236}">
                <a16:creationId xmlns:a16="http://schemas.microsoft.com/office/drawing/2014/main" id="{5C488FCA-D940-4F27-831E-61CE1C10ED2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5867" r="11256"/>
          <a:stretch/>
        </p:blipFill>
        <p:spPr bwMode="auto">
          <a:xfrm>
            <a:off x="-5597" y="10"/>
            <a:ext cx="4635583" cy="6857990"/>
          </a:xfrm>
          <a:prstGeom prst="rect">
            <a:avLst/>
          </a:prstGeom>
          <a:noFill/>
          <a:extLst>
            <a:ext uri="{909E8E84-426E-40DD-AFC4-6F175D3DCCD1}">
              <a14:hiddenFill xmlns:a14="http://schemas.microsoft.com/office/drawing/2010/main">
                <a:solidFill>
                  <a:srgbClr val="FFFFFF"/>
                </a:solidFill>
              </a14:hiddenFill>
            </a:ext>
          </a:extLst>
        </p:spPr>
      </p:pic>
      <p:grpSp>
        <p:nvGrpSpPr>
          <p:cNvPr id="75" name="Group 74"/>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76" name="Rectangle 75"/>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77" name="Freeform 6"/>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78" name="Freeform 7"/>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79" name="Rectangle 78"/>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80" name="Freeform 9"/>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81" name="Freeform 10"/>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82" name="Freeform 11"/>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83" name="Freeform 12"/>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84" name="Freeform 13"/>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85" name="Freeform 14"/>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86" name="Freeform 15"/>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87" name="Freeform 16"/>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88" name="Freeform 17"/>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89" name="Freeform 18"/>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90" name="Freeform 19"/>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91" name="Freeform 20"/>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92" name="Freeform 21"/>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93" name="Freeform 22"/>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94" name="Freeform 23"/>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95" name="Freeform 24"/>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96" name="Freeform 25"/>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97" name="Freeform 26"/>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98" name="Freeform 27"/>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99" name="Freeform 28"/>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00" name="Freeform 29"/>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01" name="Freeform 30"/>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02" name="Freeform 31"/>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03" name="Freeform 32"/>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04" name="Rectangle 103"/>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05" name="Freeform 34"/>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06" name="Freeform 35"/>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07" name="Freeform 36"/>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08" name="Freeform 37"/>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09" name="Freeform 38"/>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10" name="Freeform 39"/>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11" name="Freeform 40"/>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12" name="Freeform 41"/>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13" name="Freeform 42"/>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14" name="Freeform 43"/>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15" name="Freeform 44"/>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16" name="Rectangle 115"/>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17" name="Freeform 46"/>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18" name="Freeform 47"/>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19" name="Freeform 48"/>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0" name="Freeform 49"/>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1" name="Freeform 50"/>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2" name="Freeform 51"/>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3" name="Freeform 52"/>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4" name="Freeform 53"/>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5" name="Freeform 54"/>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6" name="Freeform 55"/>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7" name="Freeform 56"/>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8" name="Freeform 57"/>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9" name="Freeform 58"/>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ítulo 1">
            <a:extLst>
              <a:ext uri="{FF2B5EF4-FFF2-40B4-BE49-F238E27FC236}">
                <a16:creationId xmlns:a16="http://schemas.microsoft.com/office/drawing/2014/main" id="{3C76ABDD-9237-4EAD-BD01-152D521A0E2C}"/>
              </a:ext>
            </a:extLst>
          </p:cNvPr>
          <p:cNvSpPr>
            <a:spLocks noGrp="1"/>
          </p:cNvSpPr>
          <p:nvPr>
            <p:ph type="title"/>
          </p:nvPr>
        </p:nvSpPr>
        <p:spPr>
          <a:xfrm>
            <a:off x="5101473" y="185434"/>
            <a:ext cx="6050713" cy="1478570"/>
          </a:xfrm>
        </p:spPr>
        <p:txBody>
          <a:bodyPr>
            <a:normAutofit/>
          </a:bodyPr>
          <a:lstStyle/>
          <a:p>
            <a:pPr algn="ctr"/>
            <a:r>
              <a:rPr lang="en-US" dirty="0" err="1"/>
              <a:t>Resumen</a:t>
            </a:r>
            <a:endParaRPr lang="es-ES" dirty="0"/>
          </a:p>
        </p:txBody>
      </p:sp>
      <p:sp>
        <p:nvSpPr>
          <p:cNvPr id="3" name="Marcador de contenido 2">
            <a:extLst>
              <a:ext uri="{FF2B5EF4-FFF2-40B4-BE49-F238E27FC236}">
                <a16:creationId xmlns:a16="http://schemas.microsoft.com/office/drawing/2014/main" id="{AB016018-15C1-40F5-B4F9-6D1DA4F727C6}"/>
              </a:ext>
            </a:extLst>
          </p:cNvPr>
          <p:cNvSpPr>
            <a:spLocks noGrp="1"/>
          </p:cNvSpPr>
          <p:nvPr>
            <p:ph idx="1"/>
          </p:nvPr>
        </p:nvSpPr>
        <p:spPr>
          <a:xfrm>
            <a:off x="4968958" y="1563688"/>
            <a:ext cx="6723689" cy="4876799"/>
          </a:xfrm>
        </p:spPr>
        <p:txBody>
          <a:bodyPr>
            <a:normAutofit lnSpcReduction="10000"/>
          </a:bodyPr>
          <a:lstStyle/>
          <a:p>
            <a:pPr algn="just">
              <a:lnSpc>
                <a:spcPct val="110000"/>
              </a:lnSpc>
            </a:pPr>
            <a:r>
              <a:rPr lang="es-ES" sz="1800" b="1" dirty="0">
                <a:latin typeface="Corbel" panose="020B0503020204020204" pitchFamily="34" charset="0"/>
              </a:rPr>
              <a:t>Autenticación remota</a:t>
            </a:r>
            <a:r>
              <a:rPr lang="es-ES" sz="1800" dirty="0">
                <a:latin typeface="Corbel" panose="020B0503020204020204" pitchFamily="34" charset="0"/>
              </a:rPr>
              <a:t>: Los servicios de usuario de acceso telefónico (RADIUS) son un método de autenticación comúnmente utilizado por los dispositivos de red para proporcionar un mecanismo de autenticación centralizado.</a:t>
            </a:r>
          </a:p>
          <a:p>
            <a:pPr algn="just">
              <a:lnSpc>
                <a:spcPct val="110000"/>
              </a:lnSpc>
            </a:pPr>
            <a:r>
              <a:rPr lang="es-ES" sz="1800" b="1" dirty="0" err="1">
                <a:latin typeface="Corbel" panose="020B0503020204020204" pitchFamily="34" charset="0"/>
              </a:rPr>
              <a:t>Secure</a:t>
            </a:r>
            <a:r>
              <a:rPr lang="es-ES" sz="1800" b="1" dirty="0">
                <a:latin typeface="Corbel" panose="020B0503020204020204" pitchFamily="34" charset="0"/>
              </a:rPr>
              <a:t> Sockets </a:t>
            </a:r>
            <a:r>
              <a:rPr lang="es-ES" sz="1800" b="1" dirty="0" err="1">
                <a:latin typeface="Corbel" panose="020B0503020204020204" pitchFamily="34" charset="0"/>
              </a:rPr>
              <a:t>Layers</a:t>
            </a:r>
            <a:r>
              <a:rPr lang="es-ES" sz="1800" b="1" dirty="0">
                <a:latin typeface="Corbel" panose="020B0503020204020204" pitchFamily="34" charset="0"/>
              </a:rPr>
              <a:t> </a:t>
            </a:r>
            <a:r>
              <a:rPr lang="es-ES" sz="1800" dirty="0">
                <a:latin typeface="Corbel" panose="020B0503020204020204" pitchFamily="34" charset="0"/>
              </a:rPr>
              <a:t>es un método mediante el cual la información de autenticación se transmite a través de la red de forma encriptada.</a:t>
            </a:r>
          </a:p>
          <a:p>
            <a:pPr algn="just">
              <a:lnSpc>
                <a:spcPct val="110000"/>
              </a:lnSpc>
            </a:pPr>
            <a:r>
              <a:rPr lang="es-ES" sz="1800" b="1" dirty="0">
                <a:latin typeface="Corbel" panose="020B0503020204020204" pitchFamily="34" charset="0"/>
              </a:rPr>
              <a:t>SRP</a:t>
            </a:r>
            <a:r>
              <a:rPr lang="es-ES" sz="1800" dirty="0">
                <a:latin typeface="Corbel" panose="020B0503020204020204" pitchFamily="34" charset="0"/>
              </a:rPr>
              <a:t> es un protocolo en el que la contraseña no se almacena localmente en forma encriptada o de texto sin formato.</a:t>
            </a:r>
          </a:p>
          <a:p>
            <a:pPr algn="just">
              <a:lnSpc>
                <a:spcPct val="110000"/>
              </a:lnSpc>
            </a:pPr>
            <a:r>
              <a:rPr lang="es-ES" sz="1800" dirty="0">
                <a:latin typeface="Corbel" panose="020B0503020204020204" pitchFamily="34" charset="0"/>
              </a:rPr>
              <a:t>La </a:t>
            </a:r>
            <a:r>
              <a:rPr lang="es-ES" sz="1800" b="1" dirty="0">
                <a:latin typeface="Corbel" panose="020B0503020204020204" pitchFamily="34" charset="0"/>
              </a:rPr>
              <a:t>autorización</a:t>
            </a:r>
            <a:r>
              <a:rPr lang="es-ES" sz="1800" dirty="0">
                <a:latin typeface="Corbel" panose="020B0503020204020204" pitchFamily="34" charset="0"/>
              </a:rPr>
              <a:t> es un proceso que determina si el usuario está autorizado a realizar la función que él o ella solicita.</a:t>
            </a:r>
          </a:p>
          <a:p>
            <a:pPr algn="just">
              <a:lnSpc>
                <a:spcPct val="110000"/>
              </a:lnSpc>
            </a:pPr>
            <a:r>
              <a:rPr lang="es-ES" sz="1800" dirty="0">
                <a:latin typeface="Corbel" panose="020B0503020204020204" pitchFamily="34" charset="0"/>
              </a:rPr>
              <a:t>La </a:t>
            </a:r>
            <a:r>
              <a:rPr lang="es-ES" sz="1800" b="1" dirty="0">
                <a:latin typeface="Corbel" panose="020B0503020204020204" pitchFamily="34" charset="0"/>
              </a:rPr>
              <a:t>autorización</a:t>
            </a:r>
            <a:r>
              <a:rPr lang="es-ES" sz="1800" dirty="0">
                <a:latin typeface="Corbel" panose="020B0503020204020204" pitchFamily="34" charset="0"/>
              </a:rPr>
              <a:t> no se realiza hasta que el usuario sea autenticado.</a:t>
            </a:r>
          </a:p>
          <a:p>
            <a:pPr algn="just">
              <a:lnSpc>
                <a:spcPct val="110000"/>
              </a:lnSpc>
            </a:pPr>
            <a:r>
              <a:rPr lang="es-ES" sz="1800" dirty="0">
                <a:latin typeface="Corbel" panose="020B0503020204020204" pitchFamily="34" charset="0"/>
              </a:rPr>
              <a:t>La </a:t>
            </a:r>
            <a:r>
              <a:rPr lang="es-ES" sz="1800" b="1" dirty="0">
                <a:latin typeface="Corbel" panose="020B0503020204020204" pitchFamily="34" charset="0"/>
              </a:rPr>
              <a:t>autorización</a:t>
            </a:r>
            <a:r>
              <a:rPr lang="es-ES" sz="1800" dirty="0">
                <a:latin typeface="Corbel" panose="020B0503020204020204" pitchFamily="34" charset="0"/>
              </a:rPr>
              <a:t> se ocupa de los privilegios y derechos que se han concedido al usuario.</a:t>
            </a:r>
          </a:p>
        </p:txBody>
      </p:sp>
    </p:spTree>
    <p:extLst>
      <p:ext uri="{BB962C8B-B14F-4D97-AF65-F5344CB8AC3E}">
        <p14:creationId xmlns:p14="http://schemas.microsoft.com/office/powerpoint/2010/main" val="287168998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1" name="Group 70"/>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72" name="Rectangle 71"/>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3" name="Picture 2"/>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pic>
        <p:nvPicPr>
          <p:cNvPr id="23554" name="Picture 2" descr="Resultado de imagen para sistema operativo">
            <a:extLst>
              <a:ext uri="{FF2B5EF4-FFF2-40B4-BE49-F238E27FC236}">
                <a16:creationId xmlns:a16="http://schemas.microsoft.com/office/drawing/2014/main" id="{8389B164-15AB-4EAB-B9EC-1ACD2A31EC1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5867" r="11256"/>
          <a:stretch/>
        </p:blipFill>
        <p:spPr bwMode="auto">
          <a:xfrm>
            <a:off x="-5597" y="10"/>
            <a:ext cx="4635583" cy="6857990"/>
          </a:xfrm>
          <a:prstGeom prst="rect">
            <a:avLst/>
          </a:prstGeom>
          <a:noFill/>
          <a:extLst>
            <a:ext uri="{909E8E84-426E-40DD-AFC4-6F175D3DCCD1}">
              <a14:hiddenFill xmlns:a14="http://schemas.microsoft.com/office/drawing/2010/main">
                <a:solidFill>
                  <a:srgbClr val="FFFFFF"/>
                </a:solidFill>
              </a14:hiddenFill>
            </a:ext>
          </a:extLst>
        </p:spPr>
      </p:pic>
      <p:grpSp>
        <p:nvGrpSpPr>
          <p:cNvPr id="75" name="Group 74"/>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76" name="Rectangle 75"/>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77" name="Freeform 6"/>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78" name="Freeform 7"/>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79" name="Rectangle 78"/>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80" name="Freeform 9"/>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81" name="Freeform 10"/>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82" name="Freeform 11"/>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83" name="Freeform 12"/>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84" name="Freeform 13"/>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85" name="Freeform 14"/>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86" name="Freeform 15"/>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87" name="Freeform 16"/>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88" name="Freeform 17"/>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89" name="Freeform 18"/>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90" name="Freeform 19"/>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91" name="Freeform 20"/>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92" name="Freeform 21"/>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93" name="Freeform 22"/>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94" name="Freeform 23"/>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95" name="Freeform 24"/>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96" name="Freeform 25"/>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97" name="Freeform 26"/>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98" name="Freeform 27"/>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99" name="Freeform 28"/>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00" name="Freeform 29"/>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01" name="Freeform 30"/>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02" name="Freeform 31"/>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03" name="Freeform 32"/>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04" name="Rectangle 103"/>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05" name="Freeform 34"/>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06" name="Freeform 35"/>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07" name="Freeform 36"/>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08" name="Freeform 37"/>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09" name="Freeform 38"/>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10" name="Freeform 39"/>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11" name="Freeform 40"/>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12" name="Freeform 41"/>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13" name="Freeform 42"/>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14" name="Freeform 43"/>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15" name="Freeform 44"/>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16" name="Rectangle 115"/>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17" name="Freeform 46"/>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18" name="Freeform 47"/>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19" name="Freeform 48"/>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0" name="Freeform 49"/>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1" name="Freeform 50"/>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2" name="Freeform 51"/>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3" name="Freeform 52"/>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4" name="Freeform 53"/>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5" name="Freeform 54"/>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6" name="Freeform 55"/>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7" name="Freeform 56"/>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8" name="Freeform 57"/>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9" name="Freeform 58"/>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ítulo 1">
            <a:extLst>
              <a:ext uri="{FF2B5EF4-FFF2-40B4-BE49-F238E27FC236}">
                <a16:creationId xmlns:a16="http://schemas.microsoft.com/office/drawing/2014/main" id="{3C76ABDD-9237-4EAD-BD01-152D521A0E2C}"/>
              </a:ext>
            </a:extLst>
          </p:cNvPr>
          <p:cNvSpPr>
            <a:spLocks noGrp="1"/>
          </p:cNvSpPr>
          <p:nvPr>
            <p:ph type="title"/>
          </p:nvPr>
        </p:nvSpPr>
        <p:spPr>
          <a:xfrm>
            <a:off x="4996697" y="618518"/>
            <a:ext cx="6050713" cy="1478570"/>
          </a:xfrm>
        </p:spPr>
        <p:txBody>
          <a:bodyPr>
            <a:normAutofit/>
          </a:bodyPr>
          <a:lstStyle/>
          <a:p>
            <a:pPr algn="ctr"/>
            <a:r>
              <a:rPr lang="en-US" dirty="0" err="1"/>
              <a:t>Resumen</a:t>
            </a:r>
            <a:endParaRPr lang="es-ES" dirty="0"/>
          </a:p>
        </p:txBody>
      </p:sp>
      <p:sp>
        <p:nvSpPr>
          <p:cNvPr id="3" name="Marcador de contenido 2">
            <a:extLst>
              <a:ext uri="{FF2B5EF4-FFF2-40B4-BE49-F238E27FC236}">
                <a16:creationId xmlns:a16="http://schemas.microsoft.com/office/drawing/2014/main" id="{AB016018-15C1-40F5-B4F9-6D1DA4F727C6}"/>
              </a:ext>
            </a:extLst>
          </p:cNvPr>
          <p:cNvSpPr>
            <a:spLocks noGrp="1"/>
          </p:cNvSpPr>
          <p:nvPr>
            <p:ph idx="1"/>
          </p:nvPr>
        </p:nvSpPr>
        <p:spPr>
          <a:xfrm>
            <a:off x="5142855" y="1804989"/>
            <a:ext cx="6536277" cy="4416424"/>
          </a:xfrm>
        </p:spPr>
        <p:txBody>
          <a:bodyPr>
            <a:normAutofit lnSpcReduction="10000"/>
          </a:bodyPr>
          <a:lstStyle/>
          <a:p>
            <a:pPr algn="just">
              <a:lnSpc>
                <a:spcPct val="110000"/>
              </a:lnSpc>
            </a:pPr>
            <a:r>
              <a:rPr lang="es-ES" sz="1800" dirty="0">
                <a:latin typeface="Corbel" panose="020B0503020204020204" pitchFamily="34" charset="0"/>
              </a:rPr>
              <a:t>Una </a:t>
            </a:r>
            <a:r>
              <a:rPr lang="es-ES" sz="1800" b="1" dirty="0">
                <a:latin typeface="Corbel" panose="020B0503020204020204" pitchFamily="34" charset="0"/>
              </a:rPr>
              <a:t>buena política de contraseñas </a:t>
            </a:r>
            <a:r>
              <a:rPr lang="es-ES" sz="1800" dirty="0">
                <a:latin typeface="Corbel" panose="020B0503020204020204" pitchFamily="34" charset="0"/>
              </a:rPr>
              <a:t>es la primera línea de defensa para proteger el acceso a un sistema operativo.</a:t>
            </a:r>
          </a:p>
          <a:p>
            <a:pPr algn="just">
              <a:lnSpc>
                <a:spcPct val="110000"/>
              </a:lnSpc>
            </a:pPr>
            <a:r>
              <a:rPr lang="es-ES" sz="1800" dirty="0">
                <a:latin typeface="Corbel" panose="020B0503020204020204" pitchFamily="34" charset="0"/>
              </a:rPr>
              <a:t>La </a:t>
            </a:r>
            <a:r>
              <a:rPr lang="es-ES" sz="1800" b="1" dirty="0">
                <a:latin typeface="Corbel" panose="020B0503020204020204" pitchFamily="34" charset="0"/>
              </a:rPr>
              <a:t>mejor política de contraseñas </a:t>
            </a:r>
            <a:r>
              <a:rPr lang="es-ES" sz="1800" dirty="0">
                <a:latin typeface="Corbel" panose="020B0503020204020204" pitchFamily="34" charset="0"/>
              </a:rPr>
              <a:t>es la que coincide con las misiones de su empresa y se aplica en todos los niveles de la organización.</a:t>
            </a:r>
          </a:p>
          <a:p>
            <a:pPr algn="just">
              <a:lnSpc>
                <a:spcPct val="110000"/>
              </a:lnSpc>
            </a:pPr>
            <a:r>
              <a:rPr lang="es-ES" sz="1800" dirty="0">
                <a:latin typeface="Corbel" panose="020B0503020204020204" pitchFamily="34" charset="0"/>
              </a:rPr>
              <a:t>Cuando se establece incorrectamente, el permiso de archivo y el uso compartido de archivos son amenazas comunes a la seguridad del sistema.</a:t>
            </a:r>
          </a:p>
          <a:p>
            <a:pPr algn="just">
              <a:lnSpc>
                <a:spcPct val="110000"/>
              </a:lnSpc>
            </a:pPr>
            <a:r>
              <a:rPr lang="es-ES" sz="1800" b="1" dirty="0">
                <a:latin typeface="Corbel" panose="020B0503020204020204" pitchFamily="34" charset="0"/>
              </a:rPr>
              <a:t>Compartir archivos </a:t>
            </a:r>
            <a:r>
              <a:rPr lang="es-ES" sz="1800" dirty="0">
                <a:latin typeface="Corbel" panose="020B0503020204020204" pitchFamily="34" charset="0"/>
              </a:rPr>
              <a:t>genera naturalmente riesgos y amenazas de seguridad.</a:t>
            </a:r>
          </a:p>
          <a:p>
            <a:pPr algn="just">
              <a:lnSpc>
                <a:spcPct val="110000"/>
              </a:lnSpc>
            </a:pPr>
            <a:r>
              <a:rPr lang="es-ES" sz="1800" dirty="0">
                <a:latin typeface="Corbel" panose="020B0503020204020204" pitchFamily="34" charset="0"/>
              </a:rPr>
              <a:t>El </a:t>
            </a:r>
            <a:r>
              <a:rPr lang="es-ES" sz="1800" b="1" dirty="0">
                <a:latin typeface="Corbel" panose="020B0503020204020204" pitchFamily="34" charset="0"/>
              </a:rPr>
              <a:t>correo electrónico </a:t>
            </a:r>
            <a:r>
              <a:rPr lang="es-ES" sz="1800" dirty="0">
                <a:latin typeface="Corbel" panose="020B0503020204020204" pitchFamily="34" charset="0"/>
              </a:rPr>
              <a:t>puede ser la herramienta más utilizada por los hackers para explotar virus, gusanos y otros invasores de sistemas informáticos</a:t>
            </a:r>
          </a:p>
        </p:txBody>
      </p:sp>
    </p:spTree>
    <p:extLst>
      <p:ext uri="{BB962C8B-B14F-4D97-AF65-F5344CB8AC3E}">
        <p14:creationId xmlns:p14="http://schemas.microsoft.com/office/powerpoint/2010/main" val="201562684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C76ABDD-9237-4EAD-BD01-152D521A0E2C}"/>
              </a:ext>
            </a:extLst>
          </p:cNvPr>
          <p:cNvSpPr>
            <a:spLocks noGrp="1"/>
          </p:cNvSpPr>
          <p:nvPr>
            <p:ph type="title"/>
          </p:nvPr>
        </p:nvSpPr>
        <p:spPr/>
        <p:txBody>
          <a:bodyPr/>
          <a:lstStyle/>
          <a:p>
            <a:r>
              <a:rPr lang="es-ES" dirty="0"/>
              <a:t>Bibliografía</a:t>
            </a:r>
          </a:p>
        </p:txBody>
      </p:sp>
      <p:sp>
        <p:nvSpPr>
          <p:cNvPr id="6" name="Marcador de contenido 5">
            <a:extLst>
              <a:ext uri="{FF2B5EF4-FFF2-40B4-BE49-F238E27FC236}">
                <a16:creationId xmlns:a16="http://schemas.microsoft.com/office/drawing/2014/main" id="{388DE693-F780-4FD0-AF79-C992C4A4A315}"/>
              </a:ext>
            </a:extLst>
          </p:cNvPr>
          <p:cNvSpPr>
            <a:spLocks noGrp="1"/>
          </p:cNvSpPr>
          <p:nvPr>
            <p:ph idx="1"/>
          </p:nvPr>
        </p:nvSpPr>
        <p:spPr/>
        <p:txBody>
          <a:bodyPr>
            <a:normAutofit/>
          </a:bodyPr>
          <a:lstStyle/>
          <a:p>
            <a:pPr marL="0" indent="0">
              <a:buNone/>
            </a:pPr>
            <a:r>
              <a:rPr lang="en-US" dirty="0"/>
              <a:t>Sam </a:t>
            </a:r>
            <a:r>
              <a:rPr lang="en-US" dirty="0" err="1"/>
              <a:t>Afyouni</a:t>
            </a:r>
            <a:r>
              <a:rPr lang="en-US" dirty="0"/>
              <a:t>, Database Security and Auditing: Protecting Data Integrity and Accessibility. Thomson</a:t>
            </a:r>
          </a:p>
          <a:p>
            <a:pPr marL="0" indent="0">
              <a:buNone/>
            </a:pPr>
            <a:endParaRPr lang="es-ES" dirty="0"/>
          </a:p>
          <a:p>
            <a:pPr marL="0" indent="0">
              <a:buNone/>
            </a:pPr>
            <a:r>
              <a:rPr lang="es-ES" dirty="0">
                <a:hlinkClick r:id="rId3"/>
              </a:rPr>
              <a:t>https://www.acsac.org/secshelf/book001/book001.html</a:t>
            </a:r>
            <a:endParaRPr lang="es-ES" dirty="0"/>
          </a:p>
          <a:p>
            <a:pPr marL="0" indent="0">
              <a:buNone/>
            </a:pPr>
            <a:endParaRPr lang="es-ES" dirty="0"/>
          </a:p>
        </p:txBody>
      </p:sp>
    </p:spTree>
    <p:extLst>
      <p:ext uri="{BB962C8B-B14F-4D97-AF65-F5344CB8AC3E}">
        <p14:creationId xmlns:p14="http://schemas.microsoft.com/office/powerpoint/2010/main" val="286228579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C76ABDD-9237-4EAD-BD01-152D521A0E2C}"/>
              </a:ext>
            </a:extLst>
          </p:cNvPr>
          <p:cNvSpPr>
            <a:spLocks noGrp="1"/>
          </p:cNvSpPr>
          <p:nvPr>
            <p:ph type="title"/>
          </p:nvPr>
        </p:nvSpPr>
        <p:spPr/>
        <p:txBody>
          <a:bodyPr/>
          <a:lstStyle/>
          <a:p>
            <a:r>
              <a:rPr lang="es-ES" dirty="0"/>
              <a:t>Laboratorio</a:t>
            </a:r>
          </a:p>
        </p:txBody>
      </p:sp>
      <p:sp>
        <p:nvSpPr>
          <p:cNvPr id="6" name="Marcador de contenido 5">
            <a:extLst>
              <a:ext uri="{FF2B5EF4-FFF2-40B4-BE49-F238E27FC236}">
                <a16:creationId xmlns:a16="http://schemas.microsoft.com/office/drawing/2014/main" id="{388DE693-F780-4FD0-AF79-C992C4A4A315}"/>
              </a:ext>
            </a:extLst>
          </p:cNvPr>
          <p:cNvSpPr>
            <a:spLocks noGrp="1"/>
          </p:cNvSpPr>
          <p:nvPr>
            <p:ph idx="1"/>
          </p:nvPr>
        </p:nvSpPr>
        <p:spPr/>
        <p:txBody>
          <a:bodyPr>
            <a:normAutofit/>
          </a:bodyPr>
          <a:lstStyle/>
          <a:p>
            <a:pPr marL="0" indent="0" algn="just">
              <a:buNone/>
            </a:pPr>
            <a:r>
              <a:rPr lang="es-ES" dirty="0">
                <a:hlinkClick r:id="rId3"/>
              </a:rPr>
              <a:t>http://sectools.org/tag/pass-audit/</a:t>
            </a:r>
            <a:endParaRPr lang="es-ES" dirty="0"/>
          </a:p>
          <a:p>
            <a:pPr marL="0" indent="0" algn="just">
              <a:buNone/>
            </a:pPr>
            <a:endParaRPr lang="es-ES" dirty="0"/>
          </a:p>
          <a:p>
            <a:pPr marL="0" indent="0" algn="just">
              <a:buNone/>
            </a:pPr>
            <a:r>
              <a:rPr lang="es-ES" dirty="0"/>
              <a:t>Descargar y reportar uno de los software de </a:t>
            </a:r>
            <a:r>
              <a:rPr lang="es-ES" dirty="0" err="1"/>
              <a:t>password</a:t>
            </a:r>
            <a:r>
              <a:rPr lang="es-ES" dirty="0"/>
              <a:t> cracker.</a:t>
            </a:r>
          </a:p>
          <a:p>
            <a:pPr marL="0" indent="0" algn="just">
              <a:buNone/>
            </a:pPr>
            <a:endParaRPr lang="es-ES" dirty="0"/>
          </a:p>
        </p:txBody>
      </p:sp>
    </p:spTree>
    <p:extLst>
      <p:ext uri="{BB962C8B-B14F-4D97-AF65-F5344CB8AC3E}">
        <p14:creationId xmlns:p14="http://schemas.microsoft.com/office/powerpoint/2010/main" val="13185128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1" name="Group 70"/>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72" name="Rectangle 71"/>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3" name="Picture 2"/>
            <p:cNvPicPr>
              <a:picLocks noChangeAspect="1" noChangeArrowheads="1"/>
            </p:cNvPicPr>
            <p:nvPr>
              <p:extLst>
                <p:ext uri="{386F3935-93C4-4BCD-93E2-E3B085C9AB24}">
                  <p16:designElem xmlns:p16="http://schemas.microsoft.com/office/powerpoint/2015/main" val="1"/>
                </p:ext>
              </p:extLst>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pic>
        <p:nvPicPr>
          <p:cNvPr id="2050" name="Picture 2" descr="Resultado de imagen para sistemas operativos">
            <a:extLst>
              <a:ext uri="{FF2B5EF4-FFF2-40B4-BE49-F238E27FC236}">
                <a16:creationId xmlns:a16="http://schemas.microsoft.com/office/drawing/2014/main" id="{2C620E24-24EE-4D87-A72A-EB0D82A33905}"/>
              </a:ext>
            </a:extLst>
          </p:cNvPr>
          <p:cNvPicPr>
            <a:picLocks noChangeAspect="1" noChangeArrowheads="1"/>
          </p:cNvPicPr>
          <p:nvPr/>
        </p:nvPicPr>
        <p:blipFill rotWithShape="1">
          <a:blip r:embed="rId3">
            <a:alphaModFix/>
            <a:extLst>
              <a:ext uri="{28A0092B-C50C-407E-A947-70E740481C1C}">
                <a14:useLocalDpi xmlns:a14="http://schemas.microsoft.com/office/drawing/2010/main" val="0"/>
              </a:ext>
            </a:extLst>
          </a:blip>
          <a:srcRect t="19681" b="2441"/>
          <a:stretch/>
        </p:blipFill>
        <p:spPr bwMode="auto">
          <a:xfrm>
            <a:off x="3611" y="10"/>
            <a:ext cx="12188389" cy="6857990"/>
          </a:xfrm>
          <a:prstGeom prst="rect">
            <a:avLst/>
          </a:prstGeom>
          <a:noFill/>
          <a:extLst>
            <a:ext uri="{909E8E84-426E-40DD-AFC4-6F175D3DCCD1}">
              <a14:hiddenFill xmlns:a14="http://schemas.microsoft.com/office/drawing/2010/main">
                <a:solidFill>
                  <a:srgbClr val="FFFFFF"/>
                </a:solidFill>
              </a14:hiddenFill>
            </a:ext>
          </a:extLst>
        </p:spPr>
      </p:pic>
      <p:grpSp>
        <p:nvGrpSpPr>
          <p:cNvPr id="75" name="Group 74"/>
          <p:cNvGrpSpPr>
            <a:grpSpLocks noGrp="1" noUngrp="1" noRot="1" noChangeAspect="1" noMove="1" noResize="1"/>
          </p:cNvGrpSpPr>
          <p:nvPr>
            <p:extLst>
              <p:ext uri="{386F3935-93C4-4BCD-93E2-E3B085C9AB24}">
                <p16:designElem xmlns:p16="http://schemas.microsoft.com/office/powerpoint/2015/main" val="1"/>
              </p:ext>
            </p:extLst>
          </p:nvPr>
        </p:nvGrpSpPr>
        <p:grpSpPr>
          <a:xfrm>
            <a:off x="372533" y="0"/>
            <a:ext cx="11455400" cy="6848476"/>
            <a:chOff x="372533" y="0"/>
            <a:chExt cx="11455400" cy="6848476"/>
          </a:xfrm>
        </p:grpSpPr>
        <p:sp>
          <p:nvSpPr>
            <p:cNvPr id="76" name="Round Diagonal Corner Rectangle 7"/>
            <p:cNvSpPr/>
            <p:nvPr>
              <p:extLst>
                <p:ext uri="{386F3935-93C4-4BCD-93E2-E3B085C9AB24}">
                  <p16:designElem xmlns:p16="http://schemas.microsoft.com/office/powerpoint/2015/main" val="1"/>
                </p:ext>
              </p:extLst>
            </p:nvPr>
          </p:nvSpPr>
          <p:spPr>
            <a:xfrm>
              <a:off x="922867" y="766234"/>
              <a:ext cx="10346266" cy="5325532"/>
            </a:xfrm>
            <a:prstGeom prst="round2DiagRect">
              <a:avLst>
                <a:gd name="adj1" fmla="val 4147"/>
                <a:gd name="adj2" fmla="val 0"/>
              </a:avLst>
            </a:prstGeom>
            <a:solidFill>
              <a:schemeClr val="bg1">
                <a:alpha val="80000"/>
              </a:scheme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77" name="Group 76"/>
            <p:cNvGrpSpPr/>
            <p:nvPr>
              <p:extLst>
                <p:ext uri="{386F3935-93C4-4BCD-93E2-E3B085C9AB24}">
                  <p16:designElem xmlns:p16="http://schemas.microsoft.com/office/powerpoint/2015/main" val="1"/>
                </p:ext>
              </p:extLst>
            </p:nvPr>
          </p:nvGrpSpPr>
          <p:grpSpPr>
            <a:xfrm>
              <a:off x="11085512" y="0"/>
              <a:ext cx="650875" cy="1730375"/>
              <a:chOff x="11347978" y="0"/>
              <a:chExt cx="650875" cy="1730375"/>
            </a:xfrm>
          </p:grpSpPr>
          <p:sp>
            <p:nvSpPr>
              <p:cNvPr id="97" name="Freeform 32"/>
              <p:cNvSpPr/>
              <p:nvPr>
                <p:extLst>
                  <p:ext uri="{386F3935-93C4-4BCD-93E2-E3B085C9AB24}">
                    <p16:designElem xmlns:p16="http://schemas.microsoft.com/office/powerpoint/2015/main" val="1"/>
                  </p:ext>
                </p:extLst>
              </p:nvPr>
            </p:nvSpPr>
            <p:spPr bwMode="auto">
              <a:xfrm>
                <a:off x="11467041"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80000"/>
                </a:schemeClr>
              </a:solidFill>
              <a:ln>
                <a:noFill/>
              </a:ln>
              <a:extLst/>
            </p:spPr>
          </p:sp>
          <p:sp>
            <p:nvSpPr>
              <p:cNvPr id="98" name="Freeform 33"/>
              <p:cNvSpPr>
                <a:spLocks noEditPoints="1"/>
              </p:cNvSpPr>
              <p:nvPr>
                <p:extLst>
                  <p:ext uri="{386F3935-93C4-4BCD-93E2-E3B085C9AB24}">
                    <p16:designElem xmlns:p16="http://schemas.microsoft.com/office/powerpoint/2015/main" val="1"/>
                  </p:ext>
                </p:extLst>
              </p:nvPr>
            </p:nvSpPr>
            <p:spPr bwMode="auto">
              <a:xfrm>
                <a:off x="11347978"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80000"/>
                </a:schemeClr>
              </a:solidFill>
              <a:ln>
                <a:noFill/>
              </a:ln>
              <a:extLst/>
            </p:spPr>
          </p:sp>
          <p:sp>
            <p:nvSpPr>
              <p:cNvPr id="99" name="Freeform 34"/>
              <p:cNvSpPr>
                <a:spLocks noEditPoints="1"/>
              </p:cNvSpPr>
              <p:nvPr>
                <p:extLst>
                  <p:ext uri="{386F3935-93C4-4BCD-93E2-E3B085C9AB24}">
                    <p16:designElem xmlns:p16="http://schemas.microsoft.com/office/powerpoint/2015/main" val="1"/>
                  </p:ext>
                </p:extLst>
              </p:nvPr>
            </p:nvSpPr>
            <p:spPr bwMode="auto">
              <a:xfrm>
                <a:off x="11614678"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a:extLst/>
            </p:spPr>
          </p:sp>
          <p:sp>
            <p:nvSpPr>
              <p:cNvPr id="100" name="Freeform 37"/>
              <p:cNvSpPr/>
              <p:nvPr>
                <p:extLst>
                  <p:ext uri="{386F3935-93C4-4BCD-93E2-E3B085C9AB24}">
                    <p16:designElem xmlns:p16="http://schemas.microsoft.com/office/powerpoint/2015/main" val="1"/>
                  </p:ext>
                </p:extLst>
              </p:nvPr>
            </p:nvSpPr>
            <p:spPr bwMode="auto">
              <a:xfrm>
                <a:off x="11694053"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80000"/>
                </a:schemeClr>
              </a:solidFill>
              <a:ln>
                <a:noFill/>
              </a:ln>
              <a:extLst/>
            </p:spPr>
          </p:sp>
        </p:grpSp>
        <p:grpSp>
          <p:nvGrpSpPr>
            <p:cNvPr id="78" name="Group 77"/>
            <p:cNvGrpSpPr/>
            <p:nvPr>
              <p:extLst>
                <p:ext uri="{386F3935-93C4-4BCD-93E2-E3B085C9AB24}">
                  <p16:designElem xmlns:p16="http://schemas.microsoft.com/office/powerpoint/2015/main" val="1"/>
                </p:ext>
              </p:extLst>
            </p:nvPr>
          </p:nvGrpSpPr>
          <p:grpSpPr>
            <a:xfrm flipH="1">
              <a:off x="11229445" y="4867275"/>
              <a:ext cx="598488" cy="1981201"/>
              <a:chOff x="11424178" y="4867275"/>
              <a:chExt cx="598488" cy="1981201"/>
            </a:xfrm>
          </p:grpSpPr>
          <p:sp>
            <p:nvSpPr>
              <p:cNvPr id="91" name="Freeform 35"/>
              <p:cNvSpPr/>
              <p:nvPr>
                <p:extLst>
                  <p:ext uri="{386F3935-93C4-4BCD-93E2-E3B085C9AB24}">
                    <p16:designElem xmlns:p16="http://schemas.microsoft.com/office/powerpoint/2015/main" val="1"/>
                  </p:ext>
                </p:extLst>
              </p:nvPr>
            </p:nvSpPr>
            <p:spPr bwMode="auto">
              <a:xfrm>
                <a:off x="11514666"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80000"/>
                </a:schemeClr>
              </a:solidFill>
              <a:ln>
                <a:noFill/>
              </a:ln>
              <a:extLst/>
            </p:spPr>
          </p:sp>
          <p:sp>
            <p:nvSpPr>
              <p:cNvPr id="92" name="Freeform 36"/>
              <p:cNvSpPr>
                <a:spLocks noEditPoints="1"/>
              </p:cNvSpPr>
              <p:nvPr>
                <p:extLst>
                  <p:ext uri="{386F3935-93C4-4BCD-93E2-E3B085C9AB24}">
                    <p16:designElem xmlns:p16="http://schemas.microsoft.com/office/powerpoint/2015/main" val="1"/>
                  </p:ext>
                </p:extLst>
              </p:nvPr>
            </p:nvSpPr>
            <p:spPr bwMode="auto">
              <a:xfrm>
                <a:off x="11755966"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80000"/>
                </a:schemeClr>
              </a:solidFill>
              <a:ln>
                <a:noFill/>
              </a:ln>
              <a:extLst/>
            </p:spPr>
          </p:sp>
          <p:sp>
            <p:nvSpPr>
              <p:cNvPr id="93" name="Freeform 38"/>
              <p:cNvSpPr>
                <a:spLocks noEditPoints="1"/>
              </p:cNvSpPr>
              <p:nvPr>
                <p:extLst>
                  <p:ext uri="{386F3935-93C4-4BCD-93E2-E3B085C9AB24}">
                    <p16:designElem xmlns:p16="http://schemas.microsoft.com/office/powerpoint/2015/main" val="1"/>
                  </p:ext>
                </p:extLst>
              </p:nvPr>
            </p:nvSpPr>
            <p:spPr bwMode="auto">
              <a:xfrm>
                <a:off x="11619441"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a:extLst/>
            </p:spPr>
          </p:sp>
          <p:sp>
            <p:nvSpPr>
              <p:cNvPr id="94" name="Freeform 39"/>
              <p:cNvSpPr/>
              <p:nvPr>
                <p:extLst>
                  <p:ext uri="{386F3935-93C4-4BCD-93E2-E3B085C9AB24}">
                    <p16:designElem xmlns:p16="http://schemas.microsoft.com/office/powerpoint/2015/main" val="1"/>
                  </p:ext>
                </p:extLst>
              </p:nvPr>
            </p:nvSpPr>
            <p:spPr bwMode="auto">
              <a:xfrm>
                <a:off x="11424178"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80000"/>
                </a:schemeClr>
              </a:solidFill>
              <a:ln>
                <a:noFill/>
              </a:ln>
              <a:extLst/>
            </p:spPr>
          </p:sp>
          <p:sp>
            <p:nvSpPr>
              <p:cNvPr id="95" name="Freeform 40"/>
              <p:cNvSpPr>
                <a:spLocks noEditPoints="1"/>
              </p:cNvSpPr>
              <p:nvPr>
                <p:extLst>
                  <p:ext uri="{386F3935-93C4-4BCD-93E2-E3B085C9AB24}">
                    <p16:designElem xmlns:p16="http://schemas.microsoft.com/office/powerpoint/2015/main" val="1"/>
                  </p:ext>
                </p:extLst>
              </p:nvPr>
            </p:nvSpPr>
            <p:spPr bwMode="auto">
              <a:xfrm>
                <a:off x="11832166"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80000"/>
                </a:schemeClr>
              </a:solidFill>
              <a:ln>
                <a:noFill/>
              </a:ln>
              <a:extLst/>
            </p:spPr>
          </p:sp>
          <p:sp>
            <p:nvSpPr>
              <p:cNvPr id="96" name="Rectangle 41"/>
              <p:cNvSpPr>
                <a:spLocks noChangeArrowheads="1"/>
              </p:cNvSpPr>
              <p:nvPr>
                <p:extLst>
                  <p:ext uri="{386F3935-93C4-4BCD-93E2-E3B085C9AB24}">
                    <p16:designElem xmlns:p16="http://schemas.microsoft.com/office/powerpoint/2015/main" val="1"/>
                  </p:ext>
                </p:extLst>
              </p:nvPr>
            </p:nvSpPr>
            <p:spPr bwMode="auto">
              <a:xfrm>
                <a:off x="11922653" y="6596063"/>
                <a:ext cx="23813" cy="252413"/>
              </a:xfrm>
              <a:prstGeom prst="rect">
                <a:avLst/>
              </a:prstGeom>
              <a:solidFill>
                <a:schemeClr val="tx2">
                  <a:alpha val="80000"/>
                </a:schemeClr>
              </a:solidFill>
              <a:ln>
                <a:noFill/>
              </a:ln>
              <a:extLst/>
            </p:spPr>
          </p:sp>
        </p:grpSp>
        <p:grpSp>
          <p:nvGrpSpPr>
            <p:cNvPr id="79" name="Group 78"/>
            <p:cNvGrpSpPr/>
            <p:nvPr>
              <p:extLst>
                <p:ext uri="{386F3935-93C4-4BCD-93E2-E3B085C9AB24}">
                  <p16:designElem xmlns:p16="http://schemas.microsoft.com/office/powerpoint/2015/main" val="1"/>
                </p:ext>
              </p:extLst>
            </p:nvPr>
          </p:nvGrpSpPr>
          <p:grpSpPr>
            <a:xfrm flipH="1">
              <a:off x="440267" y="5118101"/>
              <a:ext cx="650875" cy="1730375"/>
              <a:chOff x="118533" y="5118101"/>
              <a:chExt cx="650875" cy="1730375"/>
            </a:xfrm>
          </p:grpSpPr>
          <p:sp>
            <p:nvSpPr>
              <p:cNvPr id="87" name="Freeform 32"/>
              <p:cNvSpPr/>
              <p:nvPr>
                <p:extLst>
                  <p:ext uri="{386F3935-93C4-4BCD-93E2-E3B085C9AB24}">
                    <p16:designElem xmlns:p16="http://schemas.microsoft.com/office/powerpoint/2015/main" val="1"/>
                  </p:ext>
                </p:extLst>
              </p:nvPr>
            </p:nvSpPr>
            <p:spPr bwMode="auto">
              <a:xfrm flipV="1">
                <a:off x="237596" y="6335713"/>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80000"/>
                </a:schemeClr>
              </a:solidFill>
              <a:ln>
                <a:noFill/>
              </a:ln>
              <a:extLst/>
            </p:spPr>
          </p:sp>
          <p:sp>
            <p:nvSpPr>
              <p:cNvPr id="88" name="Freeform 33"/>
              <p:cNvSpPr>
                <a:spLocks noEditPoints="1"/>
              </p:cNvSpPr>
              <p:nvPr>
                <p:extLst>
                  <p:ext uri="{386F3935-93C4-4BCD-93E2-E3B085C9AB24}">
                    <p16:designElem xmlns:p16="http://schemas.microsoft.com/office/powerpoint/2015/main" val="1"/>
                  </p:ext>
                </p:extLst>
              </p:nvPr>
            </p:nvSpPr>
            <p:spPr bwMode="auto">
              <a:xfrm flipV="1">
                <a:off x="118533" y="622141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80000"/>
                </a:schemeClr>
              </a:solidFill>
              <a:ln>
                <a:noFill/>
              </a:ln>
              <a:extLst/>
            </p:spPr>
          </p:sp>
          <p:sp>
            <p:nvSpPr>
              <p:cNvPr id="89" name="Freeform 34"/>
              <p:cNvSpPr>
                <a:spLocks noEditPoints="1"/>
              </p:cNvSpPr>
              <p:nvPr>
                <p:extLst>
                  <p:ext uri="{386F3935-93C4-4BCD-93E2-E3B085C9AB24}">
                    <p16:designElem xmlns:p16="http://schemas.microsoft.com/office/powerpoint/2015/main" val="1"/>
                  </p:ext>
                </p:extLst>
              </p:nvPr>
            </p:nvSpPr>
            <p:spPr bwMode="auto">
              <a:xfrm flipV="1">
                <a:off x="385233" y="5118101"/>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a:extLst/>
            </p:spPr>
          </p:sp>
          <p:sp>
            <p:nvSpPr>
              <p:cNvPr id="90" name="Freeform 37"/>
              <p:cNvSpPr/>
              <p:nvPr>
                <p:extLst>
                  <p:ext uri="{386F3935-93C4-4BCD-93E2-E3B085C9AB24}">
                    <p16:designElem xmlns:p16="http://schemas.microsoft.com/office/powerpoint/2015/main" val="1"/>
                  </p:ext>
                </p:extLst>
              </p:nvPr>
            </p:nvSpPr>
            <p:spPr bwMode="auto">
              <a:xfrm flipV="1">
                <a:off x="464608" y="5299075"/>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80000"/>
                </a:schemeClr>
              </a:solidFill>
              <a:ln>
                <a:noFill/>
              </a:ln>
              <a:extLst/>
            </p:spPr>
          </p:sp>
        </p:grpSp>
        <p:grpSp>
          <p:nvGrpSpPr>
            <p:cNvPr id="80" name="Group 79"/>
            <p:cNvGrpSpPr/>
            <p:nvPr>
              <p:extLst>
                <p:ext uri="{386F3935-93C4-4BCD-93E2-E3B085C9AB24}">
                  <p16:designElem xmlns:p16="http://schemas.microsoft.com/office/powerpoint/2015/main" val="1"/>
                </p:ext>
              </p:extLst>
            </p:nvPr>
          </p:nvGrpSpPr>
          <p:grpSpPr>
            <a:xfrm>
              <a:off x="372533" y="0"/>
              <a:ext cx="598488" cy="1981201"/>
              <a:chOff x="194733" y="0"/>
              <a:chExt cx="598488" cy="1981201"/>
            </a:xfrm>
          </p:grpSpPr>
          <p:sp>
            <p:nvSpPr>
              <p:cNvPr id="81" name="Freeform 35"/>
              <p:cNvSpPr/>
              <p:nvPr>
                <p:extLst>
                  <p:ext uri="{386F3935-93C4-4BCD-93E2-E3B085C9AB24}">
                    <p16:designElem xmlns:p16="http://schemas.microsoft.com/office/powerpoint/2015/main" val="1"/>
                  </p:ext>
                </p:extLst>
              </p:nvPr>
            </p:nvSpPr>
            <p:spPr bwMode="auto">
              <a:xfrm flipV="1">
                <a:off x="285221" y="0"/>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80000"/>
                </a:schemeClr>
              </a:solidFill>
              <a:ln>
                <a:noFill/>
              </a:ln>
              <a:extLst/>
            </p:spPr>
          </p:sp>
          <p:sp>
            <p:nvSpPr>
              <p:cNvPr id="82" name="Freeform 36"/>
              <p:cNvSpPr>
                <a:spLocks noEditPoints="1"/>
              </p:cNvSpPr>
              <p:nvPr>
                <p:extLst>
                  <p:ext uri="{386F3935-93C4-4BCD-93E2-E3B085C9AB24}">
                    <p16:designElem xmlns:p16="http://schemas.microsoft.com/office/powerpoint/2015/main" val="1"/>
                  </p:ext>
                </p:extLst>
              </p:nvPr>
            </p:nvSpPr>
            <p:spPr bwMode="auto">
              <a:xfrm flipV="1">
                <a:off x="526521" y="1141413"/>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80000"/>
                </a:schemeClr>
              </a:solidFill>
              <a:ln>
                <a:noFill/>
              </a:ln>
              <a:extLst/>
            </p:spPr>
          </p:sp>
          <p:sp>
            <p:nvSpPr>
              <p:cNvPr id="83" name="Freeform 38"/>
              <p:cNvSpPr>
                <a:spLocks noEditPoints="1"/>
              </p:cNvSpPr>
              <p:nvPr>
                <p:extLst>
                  <p:ext uri="{386F3935-93C4-4BCD-93E2-E3B085C9AB24}">
                    <p16:designElem xmlns:p16="http://schemas.microsoft.com/office/powerpoint/2015/main" val="1"/>
                  </p:ext>
                </p:extLst>
              </p:nvPr>
            </p:nvSpPr>
            <p:spPr bwMode="auto">
              <a:xfrm flipV="1">
                <a:off x="389996" y="1792288"/>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a:extLst/>
            </p:spPr>
          </p:sp>
          <p:sp>
            <p:nvSpPr>
              <p:cNvPr id="84" name="Freeform 39"/>
              <p:cNvSpPr/>
              <p:nvPr>
                <p:extLst>
                  <p:ext uri="{386F3935-93C4-4BCD-93E2-E3B085C9AB24}">
                    <p16:designElem xmlns:p16="http://schemas.microsoft.com/office/powerpoint/2015/main" val="1"/>
                  </p:ext>
                </p:extLst>
              </p:nvPr>
            </p:nvSpPr>
            <p:spPr bwMode="auto">
              <a:xfrm flipV="1">
                <a:off x="194733" y="0"/>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80000"/>
                </a:schemeClr>
              </a:solidFill>
              <a:ln>
                <a:noFill/>
              </a:ln>
              <a:extLst/>
            </p:spPr>
          </p:sp>
          <p:sp>
            <p:nvSpPr>
              <p:cNvPr id="85" name="Freeform 40"/>
              <p:cNvSpPr>
                <a:spLocks noEditPoints="1"/>
              </p:cNvSpPr>
              <p:nvPr>
                <p:extLst>
                  <p:ext uri="{386F3935-93C4-4BCD-93E2-E3B085C9AB24}">
                    <p16:designElem xmlns:p16="http://schemas.microsoft.com/office/powerpoint/2015/main" val="1"/>
                  </p:ext>
                </p:extLst>
              </p:nvPr>
            </p:nvSpPr>
            <p:spPr bwMode="auto">
              <a:xfrm flipV="1">
                <a:off x="602721" y="24288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80000"/>
                </a:schemeClr>
              </a:solidFill>
              <a:ln>
                <a:noFill/>
              </a:ln>
              <a:extLst/>
            </p:spPr>
          </p:sp>
          <p:sp>
            <p:nvSpPr>
              <p:cNvPr id="86" name="Rectangle 41"/>
              <p:cNvSpPr>
                <a:spLocks noChangeArrowheads="1"/>
              </p:cNvSpPr>
              <p:nvPr>
                <p:extLst>
                  <p:ext uri="{386F3935-93C4-4BCD-93E2-E3B085C9AB24}">
                    <p16:designElem xmlns:p16="http://schemas.microsoft.com/office/powerpoint/2015/main" val="1"/>
                  </p:ext>
                </p:extLst>
              </p:nvPr>
            </p:nvSpPr>
            <p:spPr bwMode="auto">
              <a:xfrm flipV="1">
                <a:off x="693208" y="0"/>
                <a:ext cx="23813" cy="252413"/>
              </a:xfrm>
              <a:prstGeom prst="rect">
                <a:avLst/>
              </a:prstGeom>
              <a:solidFill>
                <a:schemeClr val="tx2">
                  <a:alpha val="80000"/>
                </a:schemeClr>
              </a:solidFill>
              <a:ln>
                <a:noFill/>
              </a:ln>
              <a:extLst/>
            </p:spPr>
          </p:sp>
        </p:grpSp>
      </p:grpSp>
      <p:sp>
        <p:nvSpPr>
          <p:cNvPr id="2" name="Título 1">
            <a:extLst>
              <a:ext uri="{FF2B5EF4-FFF2-40B4-BE49-F238E27FC236}">
                <a16:creationId xmlns:a16="http://schemas.microsoft.com/office/drawing/2014/main" id="{3C76ABDD-9237-4EAD-BD01-152D521A0E2C}"/>
              </a:ext>
            </a:extLst>
          </p:cNvPr>
          <p:cNvSpPr>
            <a:spLocks noGrp="1"/>
          </p:cNvSpPr>
          <p:nvPr>
            <p:ph type="title"/>
          </p:nvPr>
        </p:nvSpPr>
        <p:spPr>
          <a:xfrm>
            <a:off x="1179514" y="700088"/>
            <a:ext cx="9905998" cy="1092200"/>
          </a:xfrm>
        </p:spPr>
        <p:txBody>
          <a:bodyPr>
            <a:normAutofit/>
          </a:bodyPr>
          <a:lstStyle/>
          <a:p>
            <a:pPr algn="ctr"/>
            <a:r>
              <a:rPr lang="es-ES" dirty="0"/>
              <a:t>Visión General del Sistema Operativo</a:t>
            </a:r>
          </a:p>
        </p:txBody>
      </p:sp>
      <p:sp>
        <p:nvSpPr>
          <p:cNvPr id="3" name="Marcador de contenido 2">
            <a:extLst>
              <a:ext uri="{FF2B5EF4-FFF2-40B4-BE49-F238E27FC236}">
                <a16:creationId xmlns:a16="http://schemas.microsoft.com/office/drawing/2014/main" id="{AB016018-15C1-40F5-B4F9-6D1DA4F727C6}"/>
              </a:ext>
            </a:extLst>
          </p:cNvPr>
          <p:cNvSpPr>
            <a:spLocks noGrp="1"/>
          </p:cNvSpPr>
          <p:nvPr>
            <p:ph idx="1"/>
          </p:nvPr>
        </p:nvSpPr>
        <p:spPr>
          <a:xfrm>
            <a:off x="2840521" y="1635125"/>
            <a:ext cx="7952361" cy="4170970"/>
          </a:xfrm>
        </p:spPr>
        <p:txBody>
          <a:bodyPr anchor="ctr">
            <a:normAutofit lnSpcReduction="10000"/>
          </a:bodyPr>
          <a:lstStyle/>
          <a:p>
            <a:pPr marL="0" indent="0">
              <a:lnSpc>
                <a:spcPct val="110000"/>
              </a:lnSpc>
              <a:buNone/>
            </a:pPr>
            <a:r>
              <a:rPr lang="es-ES" sz="1400" b="1" dirty="0">
                <a:latin typeface="Corbel" panose="020B0503020204020204" pitchFamily="34" charset="0"/>
              </a:rPr>
              <a:t>Las funciones principales de un sistema operativo son:</a:t>
            </a:r>
          </a:p>
          <a:p>
            <a:pPr>
              <a:lnSpc>
                <a:spcPct val="110000"/>
              </a:lnSpc>
            </a:pPr>
            <a:r>
              <a:rPr lang="es-ES" sz="1400" b="1" dirty="0">
                <a:latin typeface="Corbel" panose="020B0503020204020204" pitchFamily="34" charset="0"/>
              </a:rPr>
              <a:t>Multitarea, es decir, ejecuta varios trabajos (tareas) al mismo tiempo</a:t>
            </a:r>
          </a:p>
          <a:p>
            <a:pPr>
              <a:lnSpc>
                <a:spcPct val="110000"/>
              </a:lnSpc>
            </a:pPr>
            <a:r>
              <a:rPr lang="es-ES" sz="1400" b="1" dirty="0" err="1">
                <a:latin typeface="Corbel" panose="020B0503020204020204" pitchFamily="34" charset="0"/>
              </a:rPr>
              <a:t>Multipartición</a:t>
            </a:r>
            <a:r>
              <a:rPr lang="es-ES" sz="1400" b="1" dirty="0">
                <a:latin typeface="Corbel" panose="020B0503020204020204" pitchFamily="34" charset="0"/>
              </a:rPr>
              <a:t>, es decir, permite a varios usuarios usar el hardware de la computadora al mismo tiempo</a:t>
            </a:r>
          </a:p>
          <a:p>
            <a:pPr>
              <a:lnSpc>
                <a:spcPct val="110000"/>
              </a:lnSpc>
            </a:pPr>
            <a:r>
              <a:rPr lang="es-ES" sz="1400" b="1" dirty="0">
                <a:latin typeface="Corbel" panose="020B0503020204020204" pitchFamily="34" charset="0"/>
              </a:rPr>
              <a:t>Gestiona recursos informáticos como CPU (unidad de procesamiento central), memoria, dispositivos de entrada y salida y almacenamiento en disco</a:t>
            </a:r>
          </a:p>
          <a:p>
            <a:pPr>
              <a:lnSpc>
                <a:spcPct val="110000"/>
              </a:lnSpc>
            </a:pPr>
            <a:r>
              <a:rPr lang="es-ES" sz="1400" b="1" dirty="0">
                <a:latin typeface="Corbel" panose="020B0503020204020204" pitchFamily="34" charset="0"/>
              </a:rPr>
              <a:t>Controla el flujo de actividades</a:t>
            </a:r>
          </a:p>
          <a:p>
            <a:pPr>
              <a:lnSpc>
                <a:spcPct val="110000"/>
              </a:lnSpc>
            </a:pPr>
            <a:r>
              <a:rPr lang="es-ES" sz="1400" b="1" dirty="0">
                <a:latin typeface="Corbel" panose="020B0503020204020204" pitchFamily="34" charset="0"/>
              </a:rPr>
              <a:t>Proporciona una interfaz de usuario para operar la computadora</a:t>
            </a:r>
          </a:p>
          <a:p>
            <a:pPr>
              <a:lnSpc>
                <a:spcPct val="110000"/>
              </a:lnSpc>
            </a:pPr>
            <a:r>
              <a:rPr lang="es-ES" sz="1400" b="1" dirty="0">
                <a:latin typeface="Corbel" panose="020B0503020204020204" pitchFamily="34" charset="0"/>
              </a:rPr>
              <a:t>Administra las acciones de los usuarios y las cuentas</a:t>
            </a:r>
          </a:p>
          <a:p>
            <a:pPr>
              <a:lnSpc>
                <a:spcPct val="110000"/>
              </a:lnSpc>
            </a:pPr>
            <a:r>
              <a:rPr lang="es-ES" sz="1400" b="1" dirty="0">
                <a:latin typeface="Corbel" panose="020B0503020204020204" pitchFamily="34" charset="0"/>
              </a:rPr>
              <a:t>Ejecuta utilidades y programas de software</a:t>
            </a:r>
          </a:p>
          <a:p>
            <a:pPr>
              <a:lnSpc>
                <a:spcPct val="110000"/>
              </a:lnSpc>
            </a:pPr>
            <a:r>
              <a:rPr lang="es-ES" sz="1400" b="1" dirty="0">
                <a:latin typeface="Corbel" panose="020B0503020204020204" pitchFamily="34" charset="0"/>
              </a:rPr>
              <a:t>Proporciona funcionalidad para hacer cumplir las medidas de seguridad</a:t>
            </a:r>
          </a:p>
          <a:p>
            <a:pPr>
              <a:lnSpc>
                <a:spcPct val="110000"/>
              </a:lnSpc>
            </a:pPr>
            <a:r>
              <a:rPr lang="es-ES" sz="1400" b="1" dirty="0">
                <a:latin typeface="Corbel" panose="020B0503020204020204" pitchFamily="34" charset="0"/>
              </a:rPr>
              <a:t>Programa los trabajos y las tareas a ejecutar</a:t>
            </a:r>
          </a:p>
          <a:p>
            <a:pPr>
              <a:lnSpc>
                <a:spcPct val="110000"/>
              </a:lnSpc>
            </a:pPr>
            <a:r>
              <a:rPr lang="es-ES" sz="1400" b="1" dirty="0">
                <a:latin typeface="Corbel" panose="020B0503020204020204" pitchFamily="34" charset="0"/>
              </a:rPr>
              <a:t>Proporciona herramientas para configurar el sistema operativo y el hardware</a:t>
            </a:r>
            <a:endParaRPr lang="es-ES" sz="1200" b="1" dirty="0">
              <a:latin typeface="Corbel" panose="020B0503020204020204" pitchFamily="34" charset="0"/>
            </a:endParaRPr>
          </a:p>
        </p:txBody>
      </p:sp>
    </p:spTree>
    <p:extLst>
      <p:ext uri="{BB962C8B-B14F-4D97-AF65-F5344CB8AC3E}">
        <p14:creationId xmlns:p14="http://schemas.microsoft.com/office/powerpoint/2010/main" val="35293026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Fig02-02"/>
          <p:cNvPicPr>
            <a:picLocks noChangeAspect="1" noChangeArrowheads="1"/>
          </p:cNvPicPr>
          <p:nvPr>
            <p:custDataLst>
              <p:tags r:id="rId1"/>
            </p:custDataLst>
          </p:nvPr>
        </p:nvPicPr>
        <p:blipFill rotWithShape="1">
          <a:blip r:embed="rId3">
            <a:extLst>
              <a:ext uri="{28A0092B-C50C-407E-A947-70E740481C1C}">
                <a14:useLocalDpi xmlns:a14="http://schemas.microsoft.com/office/drawing/2010/main" val="0"/>
              </a:ext>
            </a:extLst>
          </a:blip>
          <a:srcRect t="1836" r="4" b="13098"/>
          <a:stretch/>
        </p:blipFill>
        <p:spPr bwMode="auto">
          <a:xfrm>
            <a:off x="1141411" y="2249487"/>
            <a:ext cx="3494597" cy="3549650"/>
          </a:xfrm>
          <a:prstGeom prst="round2DiagRect">
            <a:avLst>
              <a:gd name="adj1" fmla="val 5608"/>
              <a:gd name="adj2" fmla="val 0"/>
            </a:avLst>
          </a:prstGeom>
          <a:no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2" name="Título 1">
            <a:extLst>
              <a:ext uri="{FF2B5EF4-FFF2-40B4-BE49-F238E27FC236}">
                <a16:creationId xmlns:a16="http://schemas.microsoft.com/office/drawing/2014/main" id="{3C76ABDD-9237-4EAD-BD01-152D521A0E2C}"/>
              </a:ext>
            </a:extLst>
          </p:cNvPr>
          <p:cNvSpPr>
            <a:spLocks noGrp="1"/>
          </p:cNvSpPr>
          <p:nvPr>
            <p:ph type="title"/>
          </p:nvPr>
        </p:nvSpPr>
        <p:spPr>
          <a:xfrm>
            <a:off x="1141413" y="618518"/>
            <a:ext cx="9905998" cy="1478570"/>
          </a:xfrm>
        </p:spPr>
        <p:txBody>
          <a:bodyPr>
            <a:normAutofit/>
          </a:bodyPr>
          <a:lstStyle/>
          <a:p>
            <a:pPr algn="ctr"/>
            <a:r>
              <a:rPr lang="es-ES" dirty="0"/>
              <a:t>Entorno de Seguridad del Sistema Operativo</a:t>
            </a:r>
            <a:endParaRPr lang="es-ES"/>
          </a:p>
        </p:txBody>
      </p:sp>
      <p:sp>
        <p:nvSpPr>
          <p:cNvPr id="3" name="Marcador de contenido 2">
            <a:extLst>
              <a:ext uri="{FF2B5EF4-FFF2-40B4-BE49-F238E27FC236}">
                <a16:creationId xmlns:a16="http://schemas.microsoft.com/office/drawing/2014/main" id="{AB016018-15C1-40F5-B4F9-6D1DA4F727C6}"/>
              </a:ext>
            </a:extLst>
          </p:cNvPr>
          <p:cNvSpPr>
            <a:spLocks noGrp="1"/>
          </p:cNvSpPr>
          <p:nvPr>
            <p:ph idx="1"/>
          </p:nvPr>
        </p:nvSpPr>
        <p:spPr>
          <a:xfrm>
            <a:off x="5034579" y="2249487"/>
            <a:ext cx="6012832" cy="3541714"/>
          </a:xfrm>
        </p:spPr>
        <p:txBody>
          <a:bodyPr>
            <a:normAutofit/>
          </a:bodyPr>
          <a:lstStyle/>
          <a:p>
            <a:pPr algn="just"/>
            <a:r>
              <a:rPr lang="es-ES" dirty="0">
                <a:latin typeface="Corbel" panose="020B0503020204020204" pitchFamily="34" charset="0"/>
              </a:rPr>
              <a:t>Protección Física de los Equipos</a:t>
            </a:r>
          </a:p>
          <a:p>
            <a:pPr algn="just"/>
            <a:r>
              <a:rPr lang="es-ES" dirty="0">
                <a:latin typeface="Corbel" panose="020B0503020204020204" pitchFamily="34" charset="0"/>
              </a:rPr>
              <a:t>Las fallas de seguridad en el Sistema Operativo pueden comprometer la base de datos.</a:t>
            </a:r>
          </a:p>
        </p:txBody>
      </p:sp>
    </p:spTree>
    <p:extLst>
      <p:ext uri="{BB962C8B-B14F-4D97-AF65-F5344CB8AC3E}">
        <p14:creationId xmlns:p14="http://schemas.microsoft.com/office/powerpoint/2010/main" val="13549827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C76ABDD-9237-4EAD-BD01-152D521A0E2C}"/>
              </a:ext>
            </a:extLst>
          </p:cNvPr>
          <p:cNvSpPr>
            <a:spLocks noGrp="1"/>
          </p:cNvSpPr>
          <p:nvPr>
            <p:ph type="title"/>
          </p:nvPr>
        </p:nvSpPr>
        <p:spPr/>
        <p:txBody>
          <a:bodyPr/>
          <a:lstStyle/>
          <a:p>
            <a:pPr algn="ctr"/>
            <a:r>
              <a:rPr lang="es-ES" dirty="0"/>
              <a:t>Componentes del Entorno de Seguridad del Sistema Operativo</a:t>
            </a:r>
          </a:p>
        </p:txBody>
      </p:sp>
      <p:pic>
        <p:nvPicPr>
          <p:cNvPr id="4" name="Picture 4" descr="Fig02-03"/>
          <p:cNvPicPr>
            <a:picLocks noChangeAspect="1" noChangeArrowheads="1"/>
          </p:cNvPicPr>
          <p:nvPr>
            <p:custDataLst>
              <p:tags r:id="rId1"/>
            </p:custDataLst>
          </p:nvPr>
        </p:nvPicPr>
        <p:blipFill>
          <a:blip r:embed="rId3">
            <a:extLst>
              <a:ext uri="{28A0092B-C50C-407E-A947-70E740481C1C}">
                <a14:useLocalDpi xmlns:a14="http://schemas.microsoft.com/office/drawing/2010/main" val="0"/>
              </a:ext>
            </a:extLst>
          </a:blip>
          <a:srcRect/>
          <a:stretch>
            <a:fillRect/>
          </a:stretch>
        </p:blipFill>
        <p:spPr bwMode="auto">
          <a:xfrm>
            <a:off x="3014667" y="1845276"/>
            <a:ext cx="6159489" cy="4759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119033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Resultado de imagen para servicios de sistemas operativos">
            <a:extLst>
              <a:ext uri="{FF2B5EF4-FFF2-40B4-BE49-F238E27FC236}">
                <a16:creationId xmlns:a16="http://schemas.microsoft.com/office/drawing/2014/main" id="{8763D296-62B7-40A9-8920-1F637019297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1411" y="2383081"/>
            <a:ext cx="4185287" cy="2929700"/>
          </a:xfrm>
          <a:prstGeom prst="round2DiagRect">
            <a:avLst>
              <a:gd name="adj1" fmla="val 5608"/>
              <a:gd name="adj2" fmla="val 0"/>
            </a:avLst>
          </a:prstGeom>
          <a:no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2" name="Título 1">
            <a:extLst>
              <a:ext uri="{FF2B5EF4-FFF2-40B4-BE49-F238E27FC236}">
                <a16:creationId xmlns:a16="http://schemas.microsoft.com/office/drawing/2014/main" id="{3C76ABDD-9237-4EAD-BD01-152D521A0E2C}"/>
              </a:ext>
            </a:extLst>
          </p:cNvPr>
          <p:cNvSpPr>
            <a:spLocks noGrp="1"/>
          </p:cNvSpPr>
          <p:nvPr>
            <p:ph type="title"/>
          </p:nvPr>
        </p:nvSpPr>
        <p:spPr>
          <a:xfrm>
            <a:off x="1141413" y="618518"/>
            <a:ext cx="9905998" cy="1478570"/>
          </a:xfrm>
        </p:spPr>
        <p:txBody>
          <a:bodyPr>
            <a:normAutofit/>
          </a:bodyPr>
          <a:lstStyle/>
          <a:p>
            <a:r>
              <a:rPr lang="es-ES" dirty="0"/>
              <a:t>Servicios</a:t>
            </a:r>
            <a:endParaRPr lang="es-ES"/>
          </a:p>
        </p:txBody>
      </p:sp>
      <p:sp>
        <p:nvSpPr>
          <p:cNvPr id="3" name="Marcador de contenido 2">
            <a:extLst>
              <a:ext uri="{FF2B5EF4-FFF2-40B4-BE49-F238E27FC236}">
                <a16:creationId xmlns:a16="http://schemas.microsoft.com/office/drawing/2014/main" id="{AB016018-15C1-40F5-B4F9-6D1DA4F727C6}"/>
              </a:ext>
            </a:extLst>
          </p:cNvPr>
          <p:cNvSpPr>
            <a:spLocks noGrp="1"/>
          </p:cNvSpPr>
          <p:nvPr>
            <p:ph idx="1"/>
          </p:nvPr>
        </p:nvSpPr>
        <p:spPr>
          <a:xfrm>
            <a:off x="5885235" y="826851"/>
            <a:ext cx="5162176" cy="4964350"/>
          </a:xfrm>
        </p:spPr>
        <p:txBody>
          <a:bodyPr>
            <a:normAutofit fontScale="92500"/>
          </a:bodyPr>
          <a:lstStyle/>
          <a:p>
            <a:pPr marL="0" indent="0" algn="just">
              <a:lnSpc>
                <a:spcPct val="110000"/>
              </a:lnSpc>
              <a:buNone/>
            </a:pPr>
            <a:r>
              <a:rPr lang="es-ES" dirty="0">
                <a:latin typeface="Corbel" panose="020B0503020204020204" pitchFamily="34" charset="0"/>
              </a:rPr>
              <a:t>Los servicios consiste en la funcionalidad que ofrece el sistema operativo como parte de sus principales utilidades.</a:t>
            </a:r>
          </a:p>
          <a:p>
            <a:pPr marL="0" indent="0" algn="just">
              <a:lnSpc>
                <a:spcPct val="110000"/>
              </a:lnSpc>
              <a:buNone/>
            </a:pPr>
            <a:r>
              <a:rPr lang="es-ES" dirty="0">
                <a:latin typeface="Corbel" panose="020B0503020204020204" pitchFamily="34" charset="0"/>
              </a:rPr>
              <a:t>Componente principal del entorno de seguridad del sistema operativo.</a:t>
            </a:r>
          </a:p>
          <a:p>
            <a:pPr marL="0" indent="0" algn="just">
              <a:lnSpc>
                <a:spcPct val="110000"/>
              </a:lnSpc>
              <a:buNone/>
            </a:pPr>
            <a:r>
              <a:rPr lang="es-ES" dirty="0">
                <a:latin typeface="Corbel" panose="020B0503020204020204" pitchFamily="34" charset="0"/>
              </a:rPr>
              <a:t>Se utiliza para acceder al sistema operativo y sus características:</a:t>
            </a:r>
          </a:p>
          <a:p>
            <a:pPr lvl="1" algn="just">
              <a:lnSpc>
                <a:spcPct val="110000"/>
              </a:lnSpc>
            </a:pPr>
            <a:r>
              <a:rPr lang="es-ES" sz="2400" dirty="0">
                <a:latin typeface="Corbel" panose="020B0503020204020204" pitchFamily="34" charset="0"/>
              </a:rPr>
              <a:t>Autenticación de usuario</a:t>
            </a:r>
          </a:p>
          <a:p>
            <a:pPr lvl="1" algn="just">
              <a:lnSpc>
                <a:spcPct val="110000"/>
              </a:lnSpc>
            </a:pPr>
            <a:r>
              <a:rPr lang="es-ES" sz="2400" dirty="0">
                <a:latin typeface="Corbel" panose="020B0503020204020204" pitchFamily="34" charset="0"/>
              </a:rPr>
              <a:t>Acceso remoto</a:t>
            </a:r>
          </a:p>
          <a:p>
            <a:pPr lvl="1" algn="just">
              <a:lnSpc>
                <a:spcPct val="110000"/>
              </a:lnSpc>
            </a:pPr>
            <a:r>
              <a:rPr lang="es-ES" sz="2400" dirty="0">
                <a:latin typeface="Corbel" panose="020B0503020204020204" pitchFamily="34" charset="0"/>
              </a:rPr>
              <a:t>Tareas de administración</a:t>
            </a:r>
          </a:p>
          <a:p>
            <a:pPr lvl="1" algn="just">
              <a:lnSpc>
                <a:spcPct val="110000"/>
              </a:lnSpc>
            </a:pPr>
            <a:r>
              <a:rPr lang="es-ES" sz="2400" dirty="0">
                <a:latin typeface="Corbel" panose="020B0503020204020204" pitchFamily="34" charset="0"/>
              </a:rPr>
              <a:t>Políticas de contraseñas</a:t>
            </a:r>
          </a:p>
        </p:txBody>
      </p:sp>
    </p:spTree>
    <p:extLst>
      <p:ext uri="{BB962C8B-B14F-4D97-AF65-F5344CB8AC3E}">
        <p14:creationId xmlns:p14="http://schemas.microsoft.com/office/powerpoint/2010/main" val="766640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C76ABDD-9237-4EAD-BD01-152D521A0E2C}"/>
              </a:ext>
            </a:extLst>
          </p:cNvPr>
          <p:cNvSpPr>
            <a:spLocks noGrp="1"/>
          </p:cNvSpPr>
          <p:nvPr>
            <p:ph type="title"/>
          </p:nvPr>
        </p:nvSpPr>
        <p:spPr/>
        <p:txBody>
          <a:bodyPr>
            <a:normAutofit/>
          </a:bodyPr>
          <a:lstStyle/>
          <a:p>
            <a:pPr algn="ctr"/>
            <a:r>
              <a:rPr lang="es-ES" sz="4000" dirty="0"/>
              <a:t>Archivos</a:t>
            </a:r>
          </a:p>
        </p:txBody>
      </p:sp>
      <p:sp>
        <p:nvSpPr>
          <p:cNvPr id="3" name="Marcador de contenido 2">
            <a:extLst>
              <a:ext uri="{FF2B5EF4-FFF2-40B4-BE49-F238E27FC236}">
                <a16:creationId xmlns:a16="http://schemas.microsoft.com/office/drawing/2014/main" id="{AB016018-15C1-40F5-B4F9-6D1DA4F727C6}"/>
              </a:ext>
            </a:extLst>
          </p:cNvPr>
          <p:cNvSpPr>
            <a:spLocks noGrp="1"/>
          </p:cNvSpPr>
          <p:nvPr>
            <p:ph idx="1"/>
          </p:nvPr>
        </p:nvSpPr>
        <p:spPr>
          <a:xfrm>
            <a:off x="1141412" y="2249487"/>
            <a:ext cx="8662345" cy="3541714"/>
          </a:xfrm>
        </p:spPr>
        <p:txBody>
          <a:bodyPr>
            <a:normAutofit fontScale="85000" lnSpcReduction="20000"/>
          </a:bodyPr>
          <a:lstStyle/>
          <a:p>
            <a:pPr algn="just"/>
            <a:r>
              <a:rPr lang="es-ES" dirty="0">
                <a:latin typeface="Corbel" panose="020B0503020204020204" pitchFamily="34" charset="0"/>
              </a:rPr>
              <a:t>Los archivos compartidos y los permisos de los archivos son un problema cuando no están configurados correctamente.</a:t>
            </a:r>
          </a:p>
          <a:p>
            <a:pPr algn="just"/>
            <a:r>
              <a:rPr lang="es-ES" dirty="0">
                <a:latin typeface="Corbel" panose="020B0503020204020204" pitchFamily="34" charset="0"/>
              </a:rPr>
              <a:t>Los archivos deben estar protegidos de ser leídos por personas no autorizadas y mantenerse a salvo de ser escritos o modificados.</a:t>
            </a:r>
          </a:p>
          <a:p>
            <a:pPr algn="just"/>
            <a:r>
              <a:rPr lang="es-ES" dirty="0">
                <a:latin typeface="Corbel" panose="020B0503020204020204" pitchFamily="34" charset="0"/>
              </a:rPr>
              <a:t>Los datos residen en archivos; Por lo tanto, permisos de archivo configurados incorrectamente en el archivo podría dar lugar a una pérdida catastrófica de datos o violación de la privacidad. </a:t>
            </a:r>
          </a:p>
          <a:p>
            <a:pPr algn="just"/>
            <a:r>
              <a:rPr lang="es-ES" dirty="0">
                <a:latin typeface="Corbel" panose="020B0503020204020204" pitchFamily="34" charset="0"/>
              </a:rPr>
              <a:t>El intercambio de archivos es otro fenómeno en el que los individuos están utilizando diferentes tipos de software peer-</a:t>
            </a:r>
            <a:r>
              <a:rPr lang="es-ES" dirty="0" err="1">
                <a:latin typeface="Corbel" panose="020B0503020204020204" pitchFamily="34" charset="0"/>
              </a:rPr>
              <a:t>to</a:t>
            </a:r>
            <a:r>
              <a:rPr lang="es-ES" dirty="0">
                <a:latin typeface="Corbel" panose="020B0503020204020204" pitchFamily="34" charset="0"/>
              </a:rPr>
              <a:t>-peer, lo que puede imponer un alto riesgo de seguridad.</a:t>
            </a:r>
          </a:p>
        </p:txBody>
      </p:sp>
      <p:pic>
        <p:nvPicPr>
          <p:cNvPr id="4098" name="Picture 2" descr="Resultado de imagen para archivos">
            <a:extLst>
              <a:ext uri="{FF2B5EF4-FFF2-40B4-BE49-F238E27FC236}">
                <a16:creationId xmlns:a16="http://schemas.microsoft.com/office/drawing/2014/main" id="{30813760-2E86-4496-961E-8E9619C012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03757" y="3020219"/>
            <a:ext cx="2000250" cy="2000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2738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C76ABDD-9237-4EAD-BD01-152D521A0E2C}"/>
              </a:ext>
            </a:extLst>
          </p:cNvPr>
          <p:cNvSpPr>
            <a:spLocks noGrp="1"/>
          </p:cNvSpPr>
          <p:nvPr>
            <p:ph type="title"/>
          </p:nvPr>
        </p:nvSpPr>
        <p:spPr/>
        <p:txBody>
          <a:bodyPr/>
          <a:lstStyle/>
          <a:p>
            <a:pPr algn="ctr"/>
            <a:r>
              <a:rPr lang="es-ES" dirty="0"/>
              <a:t>Permiso de Archivos</a:t>
            </a:r>
          </a:p>
        </p:txBody>
      </p:sp>
      <p:sp>
        <p:nvSpPr>
          <p:cNvPr id="3" name="Marcador de contenido 2">
            <a:extLst>
              <a:ext uri="{FF2B5EF4-FFF2-40B4-BE49-F238E27FC236}">
                <a16:creationId xmlns:a16="http://schemas.microsoft.com/office/drawing/2014/main" id="{AB016018-15C1-40F5-B4F9-6D1DA4F727C6}"/>
              </a:ext>
            </a:extLst>
          </p:cNvPr>
          <p:cNvSpPr>
            <a:spLocks noGrp="1"/>
          </p:cNvSpPr>
          <p:nvPr>
            <p:ph idx="1"/>
          </p:nvPr>
        </p:nvSpPr>
        <p:spPr>
          <a:xfrm>
            <a:off x="1034408" y="1685282"/>
            <a:ext cx="9905999" cy="3541714"/>
          </a:xfrm>
        </p:spPr>
        <p:txBody>
          <a:bodyPr>
            <a:normAutofit/>
          </a:bodyPr>
          <a:lstStyle/>
          <a:p>
            <a:pPr marL="0" indent="0" algn="just">
              <a:buNone/>
            </a:pPr>
            <a:r>
              <a:rPr lang="es-ES" dirty="0"/>
              <a:t>Privilegios de Lectura, Escritura y Ejecución.</a:t>
            </a:r>
          </a:p>
        </p:txBody>
      </p:sp>
      <p:pic>
        <p:nvPicPr>
          <p:cNvPr id="4" name="Imagen 3"/>
          <p:cNvPicPr>
            <a:picLocks noChangeAspect="1"/>
          </p:cNvPicPr>
          <p:nvPr/>
        </p:nvPicPr>
        <p:blipFill rotWithShape="1">
          <a:blip r:embed="rId3"/>
          <a:srcRect l="31193" t="26143" r="22241" b="15249"/>
          <a:stretch/>
        </p:blipFill>
        <p:spPr>
          <a:xfrm>
            <a:off x="2964264" y="2411603"/>
            <a:ext cx="5888333" cy="4168731"/>
          </a:xfrm>
          <a:prstGeom prst="rect">
            <a:avLst/>
          </a:prstGeom>
        </p:spPr>
      </p:pic>
    </p:spTree>
    <p:extLst>
      <p:ext uri="{BB962C8B-B14F-4D97-AF65-F5344CB8AC3E}">
        <p14:creationId xmlns:p14="http://schemas.microsoft.com/office/powerpoint/2010/main" val="195428512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HDOfficeLightV0">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2.xml><?xml version="1.0" encoding="utf-8"?>
<a:theme xmlns:a="http://schemas.openxmlformats.org/drawingml/2006/main" name="Circuito">
  <a:themeElements>
    <a:clrScheme name="Azul">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Circuito">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o">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TM02900722[[fn=Sala de juntas (ion)]]</Template>
  <TotalTime>655</TotalTime>
  <Words>3541</Words>
  <Application>Microsoft Office PowerPoint</Application>
  <PresentationFormat>Panorámica</PresentationFormat>
  <Paragraphs>261</Paragraphs>
  <Slides>38</Slides>
  <Notes>31</Notes>
  <HiddenSlides>0</HiddenSlides>
  <MMClips>0</MMClips>
  <ScaleCrop>false</ScaleCrop>
  <HeadingPairs>
    <vt:vector size="6" baseType="variant">
      <vt:variant>
        <vt:lpstr>Fuentes usadas</vt:lpstr>
      </vt:variant>
      <vt:variant>
        <vt:i4>7</vt:i4>
      </vt:variant>
      <vt:variant>
        <vt:lpstr>Tema</vt:lpstr>
      </vt:variant>
      <vt:variant>
        <vt:i4>2</vt:i4>
      </vt:variant>
      <vt:variant>
        <vt:lpstr>Títulos de diapositiva</vt:lpstr>
      </vt:variant>
      <vt:variant>
        <vt:i4>38</vt:i4>
      </vt:variant>
    </vt:vector>
  </HeadingPairs>
  <TitlesOfParts>
    <vt:vector size="47" baseType="lpstr">
      <vt:lpstr>Arial</vt:lpstr>
      <vt:lpstr>Calibri</vt:lpstr>
      <vt:lpstr>Calibri Light</vt:lpstr>
      <vt:lpstr>Corbel</vt:lpstr>
      <vt:lpstr>Trebuchet MS</vt:lpstr>
      <vt:lpstr>Tw Cen MT</vt:lpstr>
      <vt:lpstr>Wingdings 2</vt:lpstr>
      <vt:lpstr>HDOfficeLightV0</vt:lpstr>
      <vt:lpstr>Circuito</vt:lpstr>
      <vt:lpstr>Fundamentos de Seguridad en los Sistemas Operativos</vt:lpstr>
      <vt:lpstr>Introducción</vt:lpstr>
      <vt:lpstr>Visión General del Sistema Operativo</vt:lpstr>
      <vt:lpstr>Visión General del Sistema Operativo</vt:lpstr>
      <vt:lpstr>Entorno de Seguridad del Sistema Operativo</vt:lpstr>
      <vt:lpstr>Componentes del Entorno de Seguridad del Sistema Operativo</vt:lpstr>
      <vt:lpstr>Servicios</vt:lpstr>
      <vt:lpstr>Archivos</vt:lpstr>
      <vt:lpstr>Permiso de Archivos</vt:lpstr>
      <vt:lpstr>Permiso de Archivos</vt:lpstr>
      <vt:lpstr>Transferencias de Archivos</vt:lpstr>
      <vt:lpstr>Transferencias de Archivos</vt:lpstr>
      <vt:lpstr>Archivos Compartidos</vt:lpstr>
      <vt:lpstr>Memoria</vt:lpstr>
      <vt:lpstr>Métodos de Autenticación</vt:lpstr>
      <vt:lpstr>Certificado Digital</vt:lpstr>
      <vt:lpstr>Token Digital</vt:lpstr>
      <vt:lpstr>Tarjeta Digital</vt:lpstr>
      <vt:lpstr>Kerberos</vt:lpstr>
      <vt:lpstr>Lightweight Directory Access Protocol (LDAP)</vt:lpstr>
      <vt:lpstr>NTLM NET LAN MANAGER</vt:lpstr>
      <vt:lpstr>PKI Public Key Infrastructure</vt:lpstr>
      <vt:lpstr>Radius (Remote Authentication Dial-In User Services)</vt:lpstr>
      <vt:lpstr>Secure Sockets Layers (SSL)</vt:lpstr>
      <vt:lpstr>autenticación</vt:lpstr>
      <vt:lpstr>Administración de Usuarios</vt:lpstr>
      <vt:lpstr>Administración de Usuarios</vt:lpstr>
      <vt:lpstr>Políticas de Contraseña</vt:lpstr>
      <vt:lpstr>Políticas de Contraseña</vt:lpstr>
      <vt:lpstr>Vulnerabilidades de los Sistemas Operativos</vt:lpstr>
      <vt:lpstr>Vulnerabilidades de los Sistemas Operativos</vt:lpstr>
      <vt:lpstr>Seguridad en los Correos Electrónicos</vt:lpstr>
      <vt:lpstr>Resumen</vt:lpstr>
      <vt:lpstr>Resumen</vt:lpstr>
      <vt:lpstr>Resumen</vt:lpstr>
      <vt:lpstr>Resumen</vt:lpstr>
      <vt:lpstr>Bibliografía</vt:lpstr>
      <vt:lpstr>Laboratorio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Seguridad en Base de Datos</dc:title>
  <dc:creator>Jhon Edisson Villareal Padilla</dc:creator>
  <cp:lastModifiedBy>Jhon Edisson Villareal Padilla</cp:lastModifiedBy>
  <cp:revision>49</cp:revision>
  <dcterms:created xsi:type="dcterms:W3CDTF">2017-07-23T15:02:52Z</dcterms:created>
  <dcterms:modified xsi:type="dcterms:W3CDTF">2017-09-07T23:58:37Z</dcterms:modified>
</cp:coreProperties>
</file>